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327" r:id="rId3"/>
    <p:sldId id="261" r:id="rId4"/>
    <p:sldId id="272" r:id="rId5"/>
    <p:sldId id="336" r:id="rId6"/>
    <p:sldId id="328" r:id="rId7"/>
    <p:sldId id="329" r:id="rId8"/>
    <p:sldId id="338" r:id="rId9"/>
    <p:sldId id="316" r:id="rId10"/>
    <p:sldId id="301" r:id="rId11"/>
    <p:sldId id="347" r:id="rId12"/>
    <p:sldId id="303" r:id="rId13"/>
    <p:sldId id="330" r:id="rId14"/>
    <p:sldId id="314" r:id="rId15"/>
    <p:sldId id="265" r:id="rId16"/>
    <p:sldId id="339" r:id="rId17"/>
    <p:sldId id="335" r:id="rId18"/>
    <p:sldId id="318" r:id="rId19"/>
    <p:sldId id="340" r:id="rId20"/>
    <p:sldId id="341" r:id="rId21"/>
    <p:sldId id="348" r:id="rId22"/>
    <p:sldId id="334" r:id="rId23"/>
    <p:sldId id="352" r:id="rId24"/>
    <p:sldId id="342" r:id="rId25"/>
    <p:sldId id="343" r:id="rId26"/>
    <p:sldId id="344" r:id="rId27"/>
    <p:sldId id="345" r:id="rId28"/>
    <p:sldId id="346" r:id="rId29"/>
    <p:sldId id="349" r:id="rId30"/>
    <p:sldId id="350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6FA79EAC-33E3-46C3-AC17-BB3F79F31D28}">
          <p14:sldIdLst>
            <p14:sldId id="327"/>
            <p14:sldId id="261"/>
            <p14:sldId id="272"/>
            <p14:sldId id="336"/>
            <p14:sldId id="328"/>
            <p14:sldId id="329"/>
            <p14:sldId id="338"/>
            <p14:sldId id="316"/>
            <p14:sldId id="301"/>
            <p14:sldId id="347"/>
            <p14:sldId id="303"/>
            <p14:sldId id="330"/>
            <p14:sldId id="314"/>
            <p14:sldId id="265"/>
            <p14:sldId id="339"/>
            <p14:sldId id="335"/>
            <p14:sldId id="318"/>
            <p14:sldId id="340"/>
            <p14:sldId id="341"/>
            <p14:sldId id="348"/>
            <p14:sldId id="334"/>
            <p14:sldId id="352"/>
            <p14:sldId id="342"/>
            <p14:sldId id="343"/>
            <p14:sldId id="344"/>
            <p14:sldId id="345"/>
            <p14:sldId id="346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D15A3E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BF9D61-C44B-4407-BB7C-8E8C1390C080}" type="datetimeFigureOut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09AAD-46E5-48FA-B3CF-058DEBF2A1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51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94A10F-53EA-47F9-8E34-E4B21CEB052C}" type="datetimeFigureOut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350240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C0002-9941-4A24-87EC-89E6AE46E32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5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91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6F0B0-DDD7-BFC5-090D-F160CC759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6CEC0FC-4A73-1530-2D6B-BBB9CAD1B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6BC3800D-089E-AF6E-54FA-95B51E2FC0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D2E7D9C4-2AF5-DE81-A213-829A74878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319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366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602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1338263"/>
            <a:ext cx="4811712" cy="3608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542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6129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68671-B34A-6F62-B23E-79BBAE443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EC48CAD4-A7C2-3753-BADE-644D460B7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C2CB236F-F5C7-07DB-D51A-5BCA137D21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EE16752C-15C8-D2D5-5A7E-3AA74D435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9959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8443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496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E43C3-00B4-CC47-61D1-61A929DA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ED86EA68-967F-89DE-F721-652D8BEC1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9591692B-A3F3-F86C-339B-C8A1BC9BD8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A9B316AF-51ED-AF3E-1BD5-7260D763E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638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A634E-9545-2A75-4588-39BD52F0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35A5CF27-F1BC-D1B4-5051-A5A621FBE5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49DE5FF7-C95A-7C76-16AD-583EC93D28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CCFE94B2-A009-4C41-9D42-ABE11F4D7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525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545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E48D-7E1F-295B-50F5-3EAB2068B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A160E23-8DF0-F027-A06A-D0A5CC2D6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AA69AA9C-D29F-1ED1-2742-D1B8DE8CAE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16E531FB-9706-A689-D6BC-476527D5B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9627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2530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E367E-5F7D-7614-CA9F-FA640BC4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9911DBAF-3ACF-7474-CDDF-94561789E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6A72155-D1D7-4D3E-26FB-121F67A4B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45D0E67D-1A8A-4F5D-4F7E-033B76F63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4653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E367E-5F7D-7614-CA9F-FA640BC4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9911DBAF-3ACF-7474-CDDF-94561789E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6A72155-D1D7-4D3E-26FB-121F67A4B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45D0E67D-1A8A-4F5D-4F7E-033B76F63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4653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8D8F-7D4A-CA04-E84C-803847D8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D4E9FEDC-D0E8-7769-5741-76BF4EFB5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A42C7D27-0E5A-529D-BD67-20E2A88F3E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F79BA84A-5C63-46E7-BD0C-87CEA2082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642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DC614-11DA-C49A-B308-C40DEE10A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4040471-E7E6-2039-EA92-D1BE2B6A0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CF951D6-DED2-E1BA-F06B-07DB82094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D5B0AC05-E467-37E1-C598-5D4BC2366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9235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312A-904D-246E-9E30-912AD27E4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743943D8-4E59-C098-6218-17D62EF08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53165D5-73B3-6507-23D7-B0F64C8DF6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EF1220E1-54FE-3E46-FFFB-85900E3B8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3441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6A49-6374-1205-2AA8-C7ADDCC63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94D49BA6-BBFF-EB58-1AA4-5EEEA21B5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61C95DED-8B56-D98F-647D-14313F00E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AF6CB61F-5806-886A-F66A-947CF9FF8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5017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0B5D-8040-EE70-E3FA-34BB1744A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18FDA046-643A-6247-9C57-6B68C5ADE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F0B04586-27D2-B19B-F085-4DDEAB55D9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C0C79A93-E834-1D96-AEF3-33800CAEC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2877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248B6-1E50-FB32-7508-8F42213CE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hthoek 2">
            <a:extLst>
              <a:ext uri="{FF2B5EF4-FFF2-40B4-BE49-F238E27FC236}">
                <a16:creationId xmlns:a16="http://schemas.microsoft.com/office/drawing/2014/main" id="{EB4EFE27-66D9-A24C-FEFE-689DB6563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hthoek 3">
            <a:extLst>
              <a:ext uri="{FF2B5EF4-FFF2-40B4-BE49-F238E27FC236}">
                <a16:creationId xmlns:a16="http://schemas.microsoft.com/office/drawing/2014/main" id="{38C746F9-94F8-077A-85F7-0CA62B7FC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95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916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68702-5519-50B2-B5EE-0668CCF04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E346EA8A-6F4B-5A58-17DB-B633C322E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461A492-3683-7CAD-DF18-0B24FFBEFF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544A4419-3BF4-CA6F-8083-C3DA3AAF5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841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38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482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D1067-2854-0587-0BE9-393319405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5CD0F7B2-3DB1-EE8C-D5C1-40D145492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C4E234C-FFBB-8FB8-70E3-98C3CDDEFE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>
            <a:extLst>
              <a:ext uri="{FF2B5EF4-FFF2-40B4-BE49-F238E27FC236}">
                <a16:creationId xmlns:a16="http://schemas.microsoft.com/office/drawing/2014/main" id="{FDCC72FD-3930-8D7B-EB94-2D592F36B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319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527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233488"/>
            <a:ext cx="443547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559" indent="-287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629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280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932" indent="-230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583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236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888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539" indent="-230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734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5" name="Rechte verbindingslijn 5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6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ep 2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Rechte verbindingslijn 4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4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ep 4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Rechte verbindingslijn 5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Rechte verbindingslijn 4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Rechte verbindingslijn 2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8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ep 2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Rechte verbindingslijn 3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Rechte verbindingslijn 3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3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Rechte verbindingslijn 57"/>
          <p:cNvCxnSpPr/>
          <p:nvPr/>
        </p:nvCxnSpPr>
        <p:spPr>
          <a:xfrm>
            <a:off x="971551" y="52943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0385" y="1909346"/>
            <a:ext cx="7203233" cy="3383280"/>
          </a:xfrm>
        </p:spPr>
        <p:txBody>
          <a:bodyPr>
            <a:normAutofit/>
          </a:bodyPr>
          <a:lstStyle>
            <a:lvl1pPr algn="l">
              <a:lnSpc>
                <a:spcPct val="76000"/>
              </a:lnSpc>
              <a:defRPr sz="3375" cap="none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0385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844" b="0">
                <a:solidFill>
                  <a:schemeClr val="accent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4948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280-A734-427E-86DB-5FC4A43AD16E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8B79-9E22-44E9-BA62-3A5E3310CA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3462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06987" y="489862"/>
            <a:ext cx="1265465" cy="530134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549" y="489862"/>
            <a:ext cx="5690508" cy="530134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707D-79EF-43D7-9DA3-972359886B6A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A2E60-994C-4838-886F-F8D6C3020EA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9257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736D-B853-42D1-83F7-4B25AF7EEF52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1F7D-28B1-4BAF-8106-E3D166CEEF4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69425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5" name="Rechte verbindingslijn 7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8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9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0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1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2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3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4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5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6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8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9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0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1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2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ep 23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Rechte verbindingslijn 41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42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3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4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5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ep 46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Rechte verbindingslijn 52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3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4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5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6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Rechte verbindingslijn 47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8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9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0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1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4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Rechte verbindingslijn 2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6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7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8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9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ep 3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Rechte verbindingslijn 3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7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Rechte verbindingslijn 3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32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3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Rechte verbindingslijn 57"/>
          <p:cNvCxnSpPr/>
          <p:nvPr/>
        </p:nvCxnSpPr>
        <p:spPr>
          <a:xfrm>
            <a:off x="971551" y="5294313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1" y="2541573"/>
            <a:ext cx="7200900" cy="27432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2531" cap="none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551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44" b="0">
                <a:solidFill>
                  <a:schemeClr val="tx1"/>
                </a:solidFill>
              </a:defRPr>
            </a:lvl1pPr>
            <a:lvl2pPr marL="192881" indent="0">
              <a:buNone/>
              <a:defRPr sz="844"/>
            </a:lvl2pPr>
            <a:lvl3pPr marL="385763" indent="0">
              <a:buNone/>
              <a:defRPr sz="760"/>
            </a:lvl3pPr>
            <a:lvl4pPr marL="578644" indent="0">
              <a:buNone/>
              <a:defRPr sz="675"/>
            </a:lvl4pPr>
            <a:lvl5pPr marL="771525" indent="0">
              <a:buNone/>
              <a:defRPr sz="675"/>
            </a:lvl5pPr>
            <a:lvl6pPr marL="964406" indent="0">
              <a:buNone/>
              <a:defRPr sz="675"/>
            </a:lvl6pPr>
            <a:lvl7pPr marL="1157288" indent="0">
              <a:buNone/>
              <a:defRPr sz="675"/>
            </a:lvl7pPr>
            <a:lvl8pPr marL="1350169" indent="0">
              <a:buNone/>
              <a:defRPr sz="675"/>
            </a:lvl8pPr>
            <a:lvl9pPr marL="154305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710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551" y="1981201"/>
            <a:ext cx="3429000" cy="3810001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1" y="1981201"/>
            <a:ext cx="3429000" cy="3810001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C6BB-7F09-4365-A864-5328E777D5EF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E316-1A02-4F52-ABF9-81EA1B894AF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6103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1551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44" b="0">
                <a:solidFill>
                  <a:schemeClr val="accent1"/>
                </a:solidFill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71551" y="2503715"/>
            <a:ext cx="3429000" cy="3287487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43451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44" b="0">
                <a:solidFill>
                  <a:schemeClr val="accent1"/>
                </a:solidFill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43451" y="2503715"/>
            <a:ext cx="3429000" cy="3287487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D441-7D34-422D-997B-0C5BAC066E1D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D3B39-E419-4835-A91B-A7C5CA7E304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73344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4D9A-52DE-41FE-BFE7-6B136FE5B616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78CF-77B2-44E5-B637-82E749F5D7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0199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6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3" name="Rechte verbindingslijn 161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162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163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164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65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66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67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68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69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70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71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72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3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74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75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6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ep 177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7" name="Rechte verbindingslijn 19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196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197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198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199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ep 20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8" name="Rechte verbindingslijn 20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207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20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20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21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chte verbindingslijn 20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202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203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20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20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78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1" name="Rechte verbindingslijn 179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180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181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182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183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ep 184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2" name="Rechte verbindingslijn 190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191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192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193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194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Rechte verbindingslijn 185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186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187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188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189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ijdelijke aanduiding voor datum 2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6F4-70BC-4550-BAB2-B16EABDB1E3B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54" name="Tijdelijke aanduiding voor voettekst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5" name="Tijdelijke aanduiding voor dianumm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635D4-0621-4B70-AAAE-1959AB80D48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2052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6" name="Rechte verbindingslijn 9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0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1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2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3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4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5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6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7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8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9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20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1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2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3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4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ep 2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Rechte verbindingslijn 43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4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5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6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7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ep 48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Rechte verbindingslijn 54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5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6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7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8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chte verbindingslijn 49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50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1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2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53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ep 2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Rechte verbindingslijn 27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8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9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30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31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ep 3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Rechte verbindingslijn 38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9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40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1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42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Rechte verbindingslijn 33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4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5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6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7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hthoek 6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57" name="Rechte verbindingslijn 59"/>
          <p:cNvCxnSpPr/>
          <p:nvPr/>
        </p:nvCxnSpPr>
        <p:spPr>
          <a:xfrm>
            <a:off x="5942410" y="2895600"/>
            <a:ext cx="2744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>
            <a:normAutofit/>
          </a:bodyPr>
          <a:lstStyle>
            <a:lvl1pPr>
              <a:defRPr sz="1097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506"/>
              </a:spcBef>
              <a:buNone/>
              <a:defRPr sz="675">
                <a:solidFill>
                  <a:schemeClr val="bg1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D2C4-24DC-4768-9F78-8DFDBE534BF8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5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0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0872F-1974-4B01-8869-0361B1EF627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3160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6" name="Rechte verbindingslijn 8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9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10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11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12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3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4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5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6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7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8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9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20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21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22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3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ep 24"/>
            <p:cNvGrpSpPr>
              <a:grpSpLocks/>
            </p:cNvGrpSpPr>
            <p:nvPr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Rechte verbindingslijn 42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3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4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5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6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ep 47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Rechte verbindingslijn 53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4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5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6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7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chte verbindingslijn 48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9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50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51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52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ep 25"/>
            <p:cNvGrpSpPr>
              <a:grpSpLocks/>
            </p:cNvGrpSpPr>
            <p:nvPr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Rechte verbindingslijn 26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7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8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9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30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ep 31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Rechte verbindingslijn 37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8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9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40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41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Rechte verbindingslijn 32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3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4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5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6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hthoek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57" name="Rechte verbindingslijn 58"/>
          <p:cNvCxnSpPr/>
          <p:nvPr/>
        </p:nvCxnSpPr>
        <p:spPr>
          <a:xfrm>
            <a:off x="5942410" y="2895600"/>
            <a:ext cx="2744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844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2171" y="576072"/>
            <a:ext cx="2743200" cy="2194560"/>
          </a:xfrm>
        </p:spPr>
        <p:txBody>
          <a:bodyPr>
            <a:normAutofit/>
          </a:bodyPr>
          <a:lstStyle>
            <a:lvl1pPr>
              <a:defRPr sz="1097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32171" y="2999232"/>
            <a:ext cx="2743200" cy="2286000"/>
          </a:xfrm>
        </p:spPr>
        <p:txBody>
          <a:bodyPr/>
          <a:lstStyle>
            <a:lvl1pPr marL="0" indent="0">
              <a:spcBef>
                <a:spcPts val="506"/>
              </a:spcBef>
              <a:buNone/>
              <a:defRPr sz="675">
                <a:solidFill>
                  <a:schemeClr val="bg1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5178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ep 9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12192002" cy="6858000"/>
          </a:xfrm>
        </p:grpSpPr>
        <p:cxnSp>
          <p:nvCxnSpPr>
            <p:cNvPr id="97" name="Rechte verbindingslijn 96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ep 11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echte verbindingslijn 13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2" name="Groep 13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echte verbindingslijn 14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echte verbindingslijn 14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echte verbindingslijn 14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echte verbindingslijn 14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echte verbindingslijn 14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echte verbindingslijn 13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echte verbindingslijn 14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0" name="Groep 11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echte verbindingslijn 11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" name="Groep 11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echte verbindingslijn 12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chte verbindingslijn 12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echte verbindingslijn 12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12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71551" y="503238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71551" y="1981200"/>
            <a:ext cx="720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71111" y="6289675"/>
            <a:ext cx="7239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38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37EE3-D56E-4200-B40C-B965BED2FC4A}" type="datetime1">
              <a:rPr lang="nl-NL" smtClean="0"/>
              <a:pPr>
                <a:defRPr/>
              </a:pPr>
              <a:t>17-12-2024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2" y="6289675"/>
            <a:ext cx="4595813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38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98619" y="6289675"/>
            <a:ext cx="689372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8">
                <a:solidFill>
                  <a:srgbClr val="959795"/>
                </a:solidFill>
              </a:defRPr>
            </a:lvl1pPr>
          </a:lstStyle>
          <a:p>
            <a:fld id="{1C772DE6-7D70-46FA-9224-D8E6BE331B6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48" name="Rechte verbindingslijn 147"/>
          <p:cNvCxnSpPr/>
          <p:nvPr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55" r:id="rId4"/>
    <p:sldLayoutId id="2147483656" r:id="rId5"/>
    <p:sldLayoutId id="2147483657" r:id="rId6"/>
    <p:sldLayoutId id="2147483662" r:id="rId7"/>
    <p:sldLayoutId id="2147483663" r:id="rId8"/>
    <p:sldLayoutId id="2147483664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5pPr>
      <a:lvl6pPr marL="19288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6pPr>
      <a:lvl7pPr marL="3857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7pPr>
      <a:lvl8pPr marL="5786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8pPr>
      <a:lvl9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96441" indent="-96441" algn="l" rtl="0" eaLnBrk="1" fontAlgn="base" hangingPunct="1">
        <a:lnSpc>
          <a:spcPct val="90000"/>
        </a:lnSpc>
        <a:spcBef>
          <a:spcPts val="76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indent="-77019" algn="l" rtl="0" eaLnBrk="1" fontAlgn="base" hangingPunct="1">
        <a:lnSpc>
          <a:spcPct val="90000"/>
        </a:lnSpc>
        <a:spcBef>
          <a:spcPts val="506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indent="-75680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385763" indent="-77019" algn="l" rtl="0" eaLnBrk="1" fontAlgn="base" hangingPunct="1">
        <a:lnSpc>
          <a:spcPct val="90000"/>
        </a:lnSpc>
        <a:spcBef>
          <a:spcPts val="338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4pPr>
      <a:lvl5pPr marL="482204" indent="-75680" algn="l" rtl="0" eaLnBrk="1" fontAlgn="base" hangingPunct="1">
        <a:lnSpc>
          <a:spcPct val="90000"/>
        </a:lnSpc>
        <a:spcBef>
          <a:spcPts val="254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5pPr>
      <a:lvl6pPr marL="578644" indent="-77153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6pPr>
      <a:lvl7pPr marL="675085" indent="-75680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" indent="-77153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indent="-75680" algn="l" defTabSz="385763" rtl="0" eaLnBrk="1" latinLnBrk="0" hangingPunct="1">
        <a:lnSpc>
          <a:spcPct val="90000"/>
        </a:lnSpc>
        <a:spcBef>
          <a:spcPts val="254"/>
        </a:spcBef>
        <a:buClr>
          <a:schemeClr val="accent1"/>
        </a:buClr>
        <a:buSzPct val="100000"/>
        <a:buFont typeface="Arial" pitchFamily="34" charset="0"/>
        <a:buChar char="▪"/>
        <a:defRPr sz="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ktis.nl/agb-register/agb-code-aanvragen/vragen/pg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3" y="126305"/>
            <a:ext cx="2596448" cy="110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365FC48-A56B-4D51-928E-EF8A84C849D8}"/>
              </a:ext>
            </a:extLst>
          </p:cNvPr>
          <p:cNvSpPr txBox="1"/>
          <p:nvPr/>
        </p:nvSpPr>
        <p:spPr>
          <a:xfrm flipH="1">
            <a:off x="733937" y="1234345"/>
            <a:ext cx="742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 </a:t>
            </a:r>
            <a:endParaRPr lang="nl-NL" sz="2400" dirty="0">
              <a:solidFill>
                <a:srgbClr val="003399"/>
              </a:solidFill>
              <a:latin typeface="Lato" panose="020F05020202040302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33514E8-DCE7-488D-6874-E9008D6B67B1}"/>
              </a:ext>
            </a:extLst>
          </p:cNvPr>
          <p:cNvSpPr txBox="1"/>
          <p:nvPr/>
        </p:nvSpPr>
        <p:spPr>
          <a:xfrm>
            <a:off x="733937" y="5983070"/>
            <a:ext cx="187423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8BF61C-8690-9A1F-8189-6B9BD60F7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01945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50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CA546-B5BD-3F99-04A3-2078F21C7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FA96077-B78C-6DC6-F7D4-87236D8A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875" y="2374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   Uitgangspunten Begroting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E2C2E4D6-DEDA-4CC8-1413-170C49AC5E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237437"/>
            <a:ext cx="1898277" cy="893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3F3E9D7-BF50-E4FB-9591-32B29114324E}"/>
              </a:ext>
            </a:extLst>
          </p:cNvPr>
          <p:cNvSpPr txBox="1"/>
          <p:nvPr/>
        </p:nvSpPr>
        <p:spPr>
          <a:xfrm>
            <a:off x="913377" y="1231698"/>
            <a:ext cx="7916091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Eén fysieke jaardag plus samenwerking met </a:t>
            </a:r>
            <a:r>
              <a:rPr lang="nl-NL" sz="2000" dirty="0" err="1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Radboudumc</a:t>
            </a:r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 online workshops</a:t>
            </a:r>
          </a:p>
          <a:p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u="sng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</a:t>
            </a: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: overschot op begroting in 2025, vanwege tekort 2023 en groot tekort 2024</a:t>
            </a:r>
          </a:p>
          <a:p>
            <a:endParaRPr lang="nl-NL" sz="105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u="sng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2025: uitgaven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 en backoffice </a:t>
            </a:r>
          </a:p>
          <a:p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u="sng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2025: inkomsten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Verhoging contributie met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</a:t>
            </a: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per maand,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Aanvraag certificering eenmalig €80 (plus €5)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Certificeringsbijdrage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€1 per maand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Nascholing door leden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Bijdrage opleiders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€205</a:t>
            </a:r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6C42E2-C728-2104-63D5-4038A3F03F00}"/>
              </a:ext>
            </a:extLst>
          </p:cNvPr>
          <p:cNvSpPr txBox="1"/>
          <p:nvPr/>
        </p:nvSpPr>
        <p:spPr>
          <a:xfrm>
            <a:off x="390391" y="6203506"/>
            <a:ext cx="188865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66341467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75933" y="178421"/>
            <a:ext cx="5814441" cy="633007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endParaRPr lang="nl-NL" sz="2400" dirty="0">
              <a:solidFill>
                <a:srgbClr val="D15A3E"/>
              </a:solidFill>
              <a:latin typeface="Aleo" panose="020F030202020403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A8CFE7-001D-A365-2CEA-31A9E963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844"/>
            <a:ext cx="9171794" cy="68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065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288668" y="386995"/>
            <a:ext cx="6734034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   Verhoging contributies en nieuwe bijdrages</a:t>
            </a: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5" y="386995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1028289" y="1573313"/>
            <a:ext cx="77011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Verhoging contributie van €1 per maand</a:t>
            </a:r>
          </a:p>
          <a:p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Verhoging aanvraag certificering eenmalig €5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Verhoging certificeringsbijdrage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€1 per maand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Bijdrage website leden met nascholing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€25 per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Bijdrage website opleiders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€205 per jaar</a:t>
            </a: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nl-NL" sz="24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Stemmen de leden hiermee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8783E6-DD6B-D0EB-00B3-3A2A006B13CD}"/>
              </a:ext>
            </a:extLst>
          </p:cNvPr>
          <p:cNvSpPr txBox="1"/>
          <p:nvPr/>
        </p:nvSpPr>
        <p:spPr>
          <a:xfrm>
            <a:off x="390391" y="6203506"/>
            <a:ext cx="188865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6287621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2" y="401160"/>
            <a:ext cx="2902405" cy="1263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1052948" y="2476014"/>
            <a:ext cx="746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Rondvraag/afsluiting vergadering      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DDBB71-2FA5-E27B-D4D1-AE82094CE8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9963" y="5432425"/>
            <a:ext cx="1696298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90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58321928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1939019" y="2802319"/>
            <a:ext cx="5804452" cy="5134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eo" panose="020F0502020204030203" pitchFamily="34" charset="0"/>
              </a:rPr>
              <a:t>Dank </a:t>
            </a:r>
            <a:r>
              <a:rPr lang="en-US" sz="3200" dirty="0" err="1">
                <a:latin typeface="Aleo" panose="020F0502020204030203" pitchFamily="34" charset="0"/>
              </a:rPr>
              <a:t>voor</a:t>
            </a:r>
            <a:r>
              <a:rPr lang="en-US" sz="3200" dirty="0">
                <a:latin typeface="Aleo" panose="020F0502020204030203" pitchFamily="34" charset="0"/>
              </a:rPr>
              <a:t>  </a:t>
            </a:r>
            <a:r>
              <a:rPr lang="en-US" sz="3200" dirty="0" err="1">
                <a:latin typeface="Aleo" panose="020F0502020204030203" pitchFamily="34" charset="0"/>
              </a:rPr>
              <a:t>jullie</a:t>
            </a:r>
            <a:r>
              <a:rPr lang="en-US" sz="3200" dirty="0">
                <a:latin typeface="Aleo" panose="020F0502020204030203" pitchFamily="34" charset="0"/>
              </a:rPr>
              <a:t> </a:t>
            </a:r>
            <a:r>
              <a:rPr lang="en-US" sz="3200" dirty="0" err="1">
                <a:latin typeface="Aleo" panose="020F0502020204030203" pitchFamily="34" charset="0"/>
              </a:rPr>
              <a:t>bijdrage</a:t>
            </a:r>
            <a:endParaRPr lang="nl-NL" sz="3200" dirty="0">
              <a:latin typeface="Aleo" panose="020F0502020204030203" pitchFamily="34" charset="0"/>
            </a:endParaRPr>
          </a:p>
        </p:txBody>
      </p:sp>
      <p:pic>
        <p:nvPicPr>
          <p:cNvPr id="4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3" y="352420"/>
            <a:ext cx="1560884" cy="693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E775ACB-9422-C950-DB3A-08E39BD6E93F}"/>
              </a:ext>
            </a:extLst>
          </p:cNvPr>
          <p:cNvSpPr txBox="1"/>
          <p:nvPr/>
        </p:nvSpPr>
        <p:spPr>
          <a:xfrm>
            <a:off x="438250" y="6267823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latin typeface="Aleo" panose="020F0502020204030203" pitchFamily="34" charset="0"/>
              </a:rPr>
              <a:t>VVM - ALV 6 december 2024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7392D-904C-1D94-4EB3-F4E45E8A6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>
            <a:extLst>
              <a:ext uri="{FF2B5EF4-FFF2-40B4-BE49-F238E27FC236}">
                <a16:creationId xmlns:a16="http://schemas.microsoft.com/office/drawing/2014/main" id="{38A56961-7B0F-0EEC-93F1-4FDA0CA1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931" y="247118"/>
            <a:ext cx="6387548" cy="642938"/>
          </a:xfrm>
        </p:spPr>
        <p:txBody>
          <a:bodyPr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srgbClr val="D15A3E"/>
                </a:solidFill>
                <a:effectLst/>
                <a:latin typeface="Aleo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VVM 4.0</a:t>
            </a:r>
          </a:p>
        </p:txBody>
      </p:sp>
      <p:sp>
        <p:nvSpPr>
          <p:cNvPr id="16386" name="Tijdelijke aanduiding voor inhoud 2">
            <a:extLst>
              <a:ext uri="{FF2B5EF4-FFF2-40B4-BE49-F238E27FC236}">
                <a16:creationId xmlns:a16="http://schemas.microsoft.com/office/drawing/2014/main" id="{0C5D1EE6-C728-FE43-D18A-18A880F4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644" y="1532226"/>
            <a:ext cx="6387548" cy="3623434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Opening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AGB-code en compassietrainingen</a:t>
            </a:r>
            <a:endParaRPr lang="nl-NL" sz="24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Nieuwe website en backoffice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Registratie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Herregistratie Filosofie en inrichting</a:t>
            </a:r>
            <a:endParaRPr lang="nl-NL" sz="24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Nascholing </a:t>
            </a:r>
            <a:endParaRPr lang="nl-NL" sz="24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nl-NL" sz="2400" dirty="0">
              <a:effectLst/>
            </a:endParaRPr>
          </a:p>
        </p:txBody>
      </p:sp>
      <p:pic>
        <p:nvPicPr>
          <p:cNvPr id="4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5A46C3F7-C5F0-088A-34E5-4C37218FB3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5" y="210436"/>
            <a:ext cx="1594624" cy="731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BD9B023-F80A-020C-F9C3-257DCE8EA164}"/>
              </a:ext>
            </a:extLst>
          </p:cNvPr>
          <p:cNvSpPr txBox="1"/>
          <p:nvPr/>
        </p:nvSpPr>
        <p:spPr>
          <a:xfrm>
            <a:off x="364091" y="6293187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 december 2024</a:t>
            </a:r>
          </a:p>
        </p:txBody>
      </p:sp>
    </p:spTree>
    <p:extLst>
      <p:ext uri="{BB962C8B-B14F-4D97-AF65-F5344CB8AC3E}">
        <p14:creationId xmlns:p14="http://schemas.microsoft.com/office/powerpoint/2010/main" val="97290597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51658" y="4167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         Opening VVM 4.0</a:t>
            </a: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2F25ABF-ADDD-5103-426F-A521307F33BF}"/>
              </a:ext>
            </a:extLst>
          </p:cNvPr>
          <p:cNvSpPr txBox="1"/>
          <p:nvPr/>
        </p:nvSpPr>
        <p:spPr>
          <a:xfrm>
            <a:off x="390391" y="6203506"/>
            <a:ext cx="187423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EED41D-8595-807D-C269-0B178FE4A93D}"/>
              </a:ext>
            </a:extLst>
          </p:cNvPr>
          <p:cNvSpPr txBox="1"/>
          <p:nvPr/>
        </p:nvSpPr>
        <p:spPr>
          <a:xfrm>
            <a:off x="887881" y="1954986"/>
            <a:ext cx="80149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Professionalisering van de verenigingsorganisatie</a:t>
            </a:r>
          </a:p>
          <a:p>
            <a:endParaRPr lang="nl-NL" sz="20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Aansluiten bij de nieuwste inzichten van inrichting beroepsvereniging</a:t>
            </a:r>
            <a:endParaRPr lang="nl-NL" sz="20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nl-NL" sz="20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Vaste structuur van deskundigheidsbevordering, twee fysieke dagen en 6 online workshops</a:t>
            </a:r>
            <a:endParaRPr lang="nl-NL" sz="20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nl-NL" sz="20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Aanspreken op eigen verantwoordelijkheid van de professionals</a:t>
            </a:r>
          </a:p>
          <a:p>
            <a:endParaRPr lang="nl-NL" sz="20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Stimuleren van innovatie van de mindfulness</a:t>
            </a:r>
          </a:p>
        </p:txBody>
      </p:sp>
    </p:spTree>
    <p:extLst>
      <p:ext uri="{BB962C8B-B14F-4D97-AF65-F5344CB8AC3E}">
        <p14:creationId xmlns:p14="http://schemas.microsoft.com/office/powerpoint/2010/main" val="162424951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51658" y="4167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 2. AGB-code</a:t>
            </a: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2F25ABF-ADDD-5103-426F-A521307F33BF}"/>
              </a:ext>
            </a:extLst>
          </p:cNvPr>
          <p:cNvSpPr txBox="1"/>
          <p:nvPr/>
        </p:nvSpPr>
        <p:spPr>
          <a:xfrm>
            <a:off x="342733" y="6199987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EED41D-8595-807D-C269-0B178FE4A93D}"/>
              </a:ext>
            </a:extLst>
          </p:cNvPr>
          <p:cNvSpPr txBox="1"/>
          <p:nvPr/>
        </p:nvSpPr>
        <p:spPr>
          <a:xfrm>
            <a:off x="683071" y="1347555"/>
            <a:ext cx="80149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Zilveren kruis is de eisende partij, fraude voorkomen</a:t>
            </a:r>
          </a:p>
          <a:p>
            <a:pPr marL="342900" indent="-342900">
              <a:buFontTx/>
              <a:buChar char="-"/>
            </a:pPr>
            <a:endParaRPr lang="nl-NL" sz="20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Nadeel: administratieve druk (leden eenmalig, VVM blijvend)</a:t>
            </a:r>
          </a:p>
          <a:p>
            <a:pPr marL="342900" indent="-342900">
              <a:buFontTx/>
              <a:buChar char="-"/>
            </a:pPr>
            <a:endParaRPr lang="nl-NL" sz="20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Voordeel: erkenning van de mindfulness professional, als zorgprofessional (waarschijnlijk blijvende garantie op vergoedingen, met potentie)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 zijn vier erkenningen afgegeven (door Zilveren Kruis):</a:t>
            </a:r>
          </a:p>
          <a:p>
            <a:pPr marL="719138" indent="-358775">
              <a:buFont typeface="+mj-lt"/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VVM-MBSR</a:t>
            </a:r>
          </a:p>
          <a:p>
            <a:pPr marL="719138" indent="-358775">
              <a:buFont typeface="+mj-lt"/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VVM-MBCT</a:t>
            </a:r>
          </a:p>
          <a:p>
            <a:pPr marL="719138" indent="-358775">
              <a:buFont typeface="+mj-lt"/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VVM-MBCP-</a:t>
            </a:r>
            <a:r>
              <a:rPr lang="nl-NL" sz="1600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Fear</a:t>
            </a:r>
            <a:endParaRPr lang="nl-NL" sz="16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9138" indent="-358775">
              <a:buFont typeface="+mj-lt"/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VVM-MBCL </a:t>
            </a:r>
          </a:p>
          <a:p>
            <a:endParaRPr lang="nl-NL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tabLst>
                <a:tab pos="360363" algn="l"/>
              </a:tabLst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	</a:t>
            </a:r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Zilveren Kruis vergoed vanaf 1-1-2024 de compassie-training met 	250 euro onder voorwaarden</a:t>
            </a:r>
          </a:p>
        </p:txBody>
      </p:sp>
    </p:spTree>
    <p:extLst>
      <p:ext uri="{BB962C8B-B14F-4D97-AF65-F5344CB8AC3E}">
        <p14:creationId xmlns:p14="http://schemas.microsoft.com/office/powerpoint/2010/main" val="246357976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6CCC-949F-C4C8-AB02-439FABCE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7A10ABA-336C-A77E-CE11-4E575972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8" y="4167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AGB-code aanvragen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E0B5782A-34FB-69C8-4232-72DA2F50AE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03920CF-CDC9-37F2-17AF-BBEA671C3150}"/>
              </a:ext>
            </a:extLst>
          </p:cNvPr>
          <p:cNvSpPr txBox="1"/>
          <p:nvPr/>
        </p:nvSpPr>
        <p:spPr>
          <a:xfrm>
            <a:off x="342733" y="6199987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EDA4339-C5AD-22DD-0713-39CD8724D669}"/>
              </a:ext>
            </a:extLst>
          </p:cNvPr>
          <p:cNvSpPr txBox="1"/>
          <p:nvPr/>
        </p:nvSpPr>
        <p:spPr>
          <a:xfrm>
            <a:off x="938770" y="1182229"/>
            <a:ext cx="80149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 je een persoonlijke AGB-code hebt</a:t>
            </a:r>
            <a:endParaRPr lang="nl-NL" sz="20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 naar </a:t>
            </a:r>
            <a:r>
              <a:rPr lang="nl-NL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Vektis</a:t>
            </a: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voeg je mindfulness erkenning er aan toe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mindfulness erkenningen zijn te vinden onder: </a:t>
            </a:r>
            <a:r>
              <a:rPr lang="nl-N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 overige therapeuten en complementaire ……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Zorg dat je certificaten (digitaal) bij de hand hebt zodat je ze kunt uploaden</a:t>
            </a:r>
          </a:p>
          <a:p>
            <a:endParaRPr lang="nl-NL" sz="12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 je </a:t>
            </a:r>
            <a:r>
              <a:rPr lang="nl-NL" sz="2000" b="1" u="sng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geen</a:t>
            </a:r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persoonlijke AGB-code hebt maar wel aangesloten bij een organisatie met AGB-code</a:t>
            </a:r>
            <a:endParaRPr lang="nl-NL" sz="20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 je aansloten bij een organisatie die een AGB-code heeft die voor jou dus ook factureert  dan alleen kun je de insteek van ‘zorgverlener’ nemen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 naar </a:t>
            </a:r>
            <a:r>
              <a:rPr lang="nl-NL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Vektis</a:t>
            </a: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vraag via Zorgverlener’’ een AGB-code aan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Zorg dat je de AGB-code van je organisatie bij de hand hebt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mindfulness erkenningen zijn te vinden onder: </a:t>
            </a:r>
            <a:r>
              <a:rPr lang="nl-N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 overige therapeuten en complementaire ……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Zorg dat je certificaten (digitaal) bij de hand hebt zodat je ze kunt uploaden</a:t>
            </a:r>
          </a:p>
        </p:txBody>
      </p:sp>
    </p:spTree>
    <p:extLst>
      <p:ext uri="{BB962C8B-B14F-4D97-AF65-F5344CB8AC3E}">
        <p14:creationId xmlns:p14="http://schemas.microsoft.com/office/powerpoint/2010/main" val="337974228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F9D1-0501-2695-8679-05E829A4E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454724F-F3B3-53F9-322B-D36FD863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8" y="4167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AGB-code aanvragen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B0F608C3-3932-D7D3-601C-7982D4191D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1162D28-AD2F-ACF9-B9FC-236D2F8ACEDA}"/>
              </a:ext>
            </a:extLst>
          </p:cNvPr>
          <p:cNvSpPr txBox="1"/>
          <p:nvPr/>
        </p:nvSpPr>
        <p:spPr>
          <a:xfrm>
            <a:off x="342733" y="6199987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3293D38-8CB9-96EA-7083-DE04B0FF28D9}"/>
              </a:ext>
            </a:extLst>
          </p:cNvPr>
          <p:cNvSpPr txBox="1"/>
          <p:nvPr/>
        </p:nvSpPr>
        <p:spPr>
          <a:xfrm>
            <a:off x="342733" y="1215564"/>
            <a:ext cx="864562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 je geen persoonlijke AGB-code hebt en je factureert via je eigen bedrijf</a:t>
            </a:r>
          </a:p>
          <a:p>
            <a:pPr>
              <a:spcBef>
                <a:spcPts val="1200"/>
              </a:spcBef>
            </a:pPr>
            <a:r>
              <a:rPr lang="nl-NL" sz="1800" u="sng" dirty="0" err="1">
                <a:solidFill>
                  <a:srgbClr val="467886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Vektis</a:t>
            </a:r>
            <a:r>
              <a:rPr lang="nl-NL" sz="1800" u="sng" dirty="0">
                <a:solidFill>
                  <a:srgbClr val="467886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 - business intelligence centrum voor de zorg</a:t>
            </a:r>
            <a:endParaRPr lang="nl-NL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60363" indent="-360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Vraag je een AGB-code aan om te declareren uit een Persoonsgebonden -Budget (PGB)? </a:t>
            </a:r>
            <a:r>
              <a:rPr lang="nl-NL" sz="18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 voor AGB-code heb je nodig? </a:t>
            </a:r>
            <a:r>
              <a:rPr lang="nl-NL" sz="18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Voor ‘onderneming en persoon’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AGB-code aanvragen voor een ‘onderneming en een persoon’.</a:t>
            </a:r>
          </a:p>
          <a:p>
            <a:pPr marL="360363" indent="-360363">
              <a:spcBef>
                <a:spcPts val="0"/>
              </a:spcBef>
              <a:tabLst>
                <a:tab pos="360363" algn="l"/>
              </a:tabLst>
            </a:pPr>
            <a:r>
              <a:rPr lang="nl-NL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nl-NL" sz="18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Doorklikken want</a:t>
            </a:r>
            <a:r>
              <a:rPr lang="nl-NL" sz="18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18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dient een kwaliteitsbeleid te hebben en zorgvuldig te zijn met persoonlijke gegevens daar een beleid op te hebben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 bij de eerste invulling ‘90 overige therapeuten en complementaire ……’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Veel gegevens nodig van je onderneming en je dient een uittreksel van de KvK te kunnen uploaden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Zoek je vestiging-code op de website van KvK. Dit is niet je KvK-nummer</a:t>
            </a:r>
          </a:p>
          <a:p>
            <a:pPr marL="360363" indent="-360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Zorg dat je VVM-certificaten bij de hand hebt</a:t>
            </a:r>
            <a:endParaRPr lang="nl-NL" sz="18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3980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3" y="162668"/>
            <a:ext cx="2596448" cy="110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/>
          <p:cNvSpPr/>
          <p:nvPr/>
        </p:nvSpPr>
        <p:spPr>
          <a:xfrm>
            <a:off x="505981" y="2081638"/>
            <a:ext cx="8107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Welkom</a:t>
            </a:r>
          </a:p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 </a:t>
            </a:r>
            <a:endParaRPr lang="nl-NL" sz="2800" dirty="0">
              <a:solidFill>
                <a:srgbClr val="003399"/>
              </a:solidFill>
              <a:latin typeface="Aleo" panose="020F0302020204030203" pitchFamily="34" charset="0"/>
            </a:endParaRPr>
          </a:p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Algemene Ledenvergadering van de</a:t>
            </a:r>
          </a:p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Vereniging voor Mindfulness</a:t>
            </a:r>
          </a:p>
          <a:p>
            <a:pPr algn="ctr"/>
            <a:endParaRPr lang="nl-NL" sz="2800" dirty="0">
              <a:solidFill>
                <a:srgbClr val="003399"/>
              </a:solidFill>
              <a:latin typeface="Aleo" panose="020F0302020204030203" pitchFamily="34" charset="0"/>
            </a:endParaRPr>
          </a:p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6 december 2024</a:t>
            </a:r>
            <a:endParaRPr lang="nl-NL" sz="2800" dirty="0">
              <a:solidFill>
                <a:srgbClr val="003399"/>
              </a:solidFill>
              <a:latin typeface="Aleo" panose="020F0302020204030203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2A5574-BA59-B7CE-5D69-F3D07C141547}"/>
              </a:ext>
            </a:extLst>
          </p:cNvPr>
          <p:cNvSpPr txBox="1"/>
          <p:nvPr/>
        </p:nvSpPr>
        <p:spPr>
          <a:xfrm>
            <a:off x="1601515" y="5918487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E8588-93C4-F365-99BE-B57E0860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40AC90C-9214-7B0D-9CF9-9D603A54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8" y="4167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AGB-code vragen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892E61E3-4658-928C-DAF4-775483F3FE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FC1E920-6067-4420-143D-901DE6EFE447}"/>
              </a:ext>
            </a:extLst>
          </p:cNvPr>
          <p:cNvSpPr txBox="1"/>
          <p:nvPr/>
        </p:nvSpPr>
        <p:spPr>
          <a:xfrm>
            <a:off x="342733" y="6199987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D3032FA-6150-80C4-AA46-7E94535A3159}"/>
              </a:ext>
            </a:extLst>
          </p:cNvPr>
          <p:cNvSpPr txBox="1"/>
          <p:nvPr/>
        </p:nvSpPr>
        <p:spPr>
          <a:xfrm>
            <a:off x="907998" y="2159147"/>
            <a:ext cx="8014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gaan natuurlijk de instructie doorsturen naar de leden!</a:t>
            </a:r>
          </a:p>
          <a:p>
            <a:pPr marL="342900" indent="-342900">
              <a:buFontTx/>
              <a:buChar char="-"/>
            </a:pPr>
            <a:endParaRPr lang="nl-NL" sz="20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Zijn er nog vragen opmerking over de AGB-code</a:t>
            </a:r>
            <a:endParaRPr lang="nl-NL" sz="2000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AutoNum type="arabicPeriod"/>
            </a:pPr>
            <a:endParaRPr lang="nl-NL" sz="2000" dirty="0">
              <a:solidFill>
                <a:srgbClr val="003399"/>
              </a:solidFill>
              <a:latin typeface="Aptos" panose="020B00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8687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5755" y="416737"/>
            <a:ext cx="5508571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3. Nieuwe Website en backoffice</a:t>
            </a: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2F25ABF-ADDD-5103-426F-A521307F33BF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EED41D-8595-807D-C269-0B178FE4A93D}"/>
              </a:ext>
            </a:extLst>
          </p:cNvPr>
          <p:cNvSpPr txBox="1"/>
          <p:nvPr/>
        </p:nvSpPr>
        <p:spPr>
          <a:xfrm>
            <a:off x="661221" y="1315675"/>
            <a:ext cx="80349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Een geïntegreerd systeem</a:t>
            </a:r>
          </a:p>
          <a:p>
            <a:endParaRPr lang="nl-NL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Ledenadministratie is complex i.v.m. diverse registraties</a:t>
            </a:r>
            <a:endParaRPr lang="nl-NL" sz="24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MBSR/MBCT (op twee niveaus);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MBE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MBCP-</a:t>
            </a:r>
            <a:r>
              <a:rPr lang="nl-NL" sz="1600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Fear</a:t>
            </a:r>
            <a:endParaRPr lang="nl-NL" sz="16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MBSR-S (op twee niveaus)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MBC(</a:t>
            </a:r>
            <a:r>
              <a:rPr lang="nl-NL" sz="1600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ompassie</a:t>
            </a: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(op drie manieren)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Supervisors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Nascholingsprofessionals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Opleiders</a:t>
            </a:r>
          </a:p>
          <a:p>
            <a:endParaRPr lang="nl-NL" sz="16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Boekhouding</a:t>
            </a:r>
            <a:endParaRPr lang="nl-NL" sz="24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Gekoppeld aan ledenadministratie i.v.m. facturering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Gekoppeld aan aanmeldingen op de website, symposia, workshops i.v.m. inkomsten</a:t>
            </a:r>
          </a:p>
        </p:txBody>
      </p:sp>
    </p:spTree>
    <p:extLst>
      <p:ext uri="{BB962C8B-B14F-4D97-AF65-F5344CB8AC3E}">
        <p14:creationId xmlns:p14="http://schemas.microsoft.com/office/powerpoint/2010/main" val="211505646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D49D3-11E2-33A8-8A1E-4CD6725F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B135A5E-BDA3-EFEE-A2E2-013FB660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8" y="4167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Nieuwe Website en backoffice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A352AAE5-F5A9-65CC-E91D-1C7980DE6E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871C751-66E7-D45F-B39A-427A7C38142F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A50DF87-9220-32A5-D156-A7A808407E51}"/>
              </a:ext>
            </a:extLst>
          </p:cNvPr>
          <p:cNvSpPr txBox="1"/>
          <p:nvPr/>
        </p:nvSpPr>
        <p:spPr>
          <a:xfrm>
            <a:off x="1205970" y="1364313"/>
            <a:ext cx="8034909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 met diverse modules</a:t>
            </a:r>
          </a:p>
          <a:p>
            <a:endParaRPr lang="nl-NL" sz="8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van Mindfulness professionals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van supervisors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van opleiders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van na- en </a:t>
            </a:r>
            <a:r>
              <a:rPr lang="nl-NL" sz="1600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bijscholers</a:t>
            </a:r>
            <a:endParaRPr lang="nl-NL" sz="16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aanbod van de mindfulness professionals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aanbod van de Vereniging Symposia en online workshops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Intervisiegroepen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aanbod van opleiders initiële opleidingen, na- en bijscholingen en retraites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regelingen m.b.t. registratie, herregistratie en supervisor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regelingen m.b.t. registratie opleidingen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Registreren als mindfulness professionals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Herregistratie als mindfulness professionals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Vereniging, bestuur, ALV, Visie en Missie, strategie, jaarplannen</a:t>
            </a:r>
          </a:p>
          <a:p>
            <a:pPr marL="342900" indent="-342900">
              <a:buAutoNum type="arabicPeriod"/>
            </a:pPr>
            <a:r>
              <a:rPr lang="nl-NL" sz="16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Derden: o.a. Zorgverzekeringen, EAMBA en VMBN  </a:t>
            </a:r>
          </a:p>
        </p:txBody>
      </p:sp>
    </p:spTree>
    <p:extLst>
      <p:ext uri="{BB962C8B-B14F-4D97-AF65-F5344CB8AC3E}">
        <p14:creationId xmlns:p14="http://schemas.microsoft.com/office/powerpoint/2010/main" val="204275066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D49D3-11E2-33A8-8A1E-4CD6725F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B135A5E-BDA3-EFEE-A2E2-013FB660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8" y="4167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Nieuwe Website en backoffice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A352AAE5-F5A9-65CC-E91D-1C7980DE6E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871C751-66E7-D45F-B39A-427A7C38142F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A50DF87-9220-32A5-D156-A7A808407E51}"/>
              </a:ext>
            </a:extLst>
          </p:cNvPr>
          <p:cNvSpPr txBox="1"/>
          <p:nvPr/>
        </p:nvSpPr>
        <p:spPr>
          <a:xfrm>
            <a:off x="836320" y="2200892"/>
            <a:ext cx="64983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hebben een indruk willen geven waar we</a:t>
            </a:r>
          </a:p>
          <a:p>
            <a:r>
              <a:rPr lang="nl-NL" sz="24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 bezig zijn en de complexiteit hiervan</a:t>
            </a:r>
          </a:p>
          <a:p>
            <a:endParaRPr lang="nl-NL" sz="24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nl-NL" sz="24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4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Zijn hier nog vragen over?</a:t>
            </a:r>
          </a:p>
          <a:p>
            <a:pPr marL="342900" indent="-342900">
              <a:buAutoNum type="arabicPeriod"/>
            </a:pPr>
            <a:endParaRPr lang="nl-NL" sz="16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846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AD03-7977-74CC-9D82-7A201762B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358E27B-AC68-D04D-520A-AAFC5BD8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7" y="416737"/>
            <a:ext cx="5573885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Registratie mindfulness professionals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F1EB6817-6698-63F4-5EFE-0EB5770134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DF58C54-CE8B-C800-60AB-8D8598E146A0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F465127-3159-5367-675B-8854DEA12EDB}"/>
              </a:ext>
            </a:extLst>
          </p:cNvPr>
          <p:cNvSpPr txBox="1"/>
          <p:nvPr/>
        </p:nvSpPr>
        <p:spPr>
          <a:xfrm>
            <a:off x="875230" y="1413348"/>
            <a:ext cx="803490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Procedure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Lid worden van de Vereniging en men krijgt een registratie nummer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Registratie aanvragen via website met formulier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 krijgt factuur voor aanvraag en inlogcode wordt aangemaakt door secretariaat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Aanvrager kan vervolgens documenten uploaden ter bewijsvoering in zijn dossier op de website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Certificeringscommissie kent al dan niet de registratie toe (en welk certificaat)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Aanvrager krijgt factuur voor registratie als mindfulness professional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Aanvrager krijgt na betaling, zijn of haar certificaat in het dossier op de website, de mogelijkheid om zich op de website te presenteren en krijgt instructies om AGB-code aan te vragen (afhankelijk van het certificaat)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 zijn per registratie/certificaat voorwaarden gesteld</a:t>
            </a:r>
          </a:p>
          <a:p>
            <a:pPr marL="342900" indent="-342900">
              <a:buAutoNum type="arabicPeriod"/>
            </a:pPr>
            <a:endParaRPr lang="nl-NL" sz="16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9491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FEBF8-DA21-EB90-6400-6BFE71EC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D8EB58-6E97-2773-326D-CBF19A65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7" y="416737"/>
            <a:ext cx="5844473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Herregistratie mindfulness professionals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2ACFB021-3086-3EB1-ECE3-75766CAC71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9466FC9-5A67-7F2F-19E5-2EF4C37835B7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84B1CE-F4E3-3151-F033-38C1BB27D3C2}"/>
              </a:ext>
            </a:extLst>
          </p:cNvPr>
          <p:cNvSpPr txBox="1"/>
          <p:nvPr/>
        </p:nvSpPr>
        <p:spPr>
          <a:xfrm>
            <a:off x="904412" y="1470392"/>
            <a:ext cx="8034909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Uitgangspunten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Competenties van mindfulness professional staan centraal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bepaalt je eigen ontwikkeling: (de basisregistratie heb je):</a:t>
            </a:r>
          </a:p>
          <a:p>
            <a:pPr marL="719138" indent="-358775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verdiepen in je MBP</a:t>
            </a:r>
          </a:p>
          <a:p>
            <a:pPr marL="719138" indent="-358775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verbreden met meer </a:t>
            </a:r>
            <a:r>
              <a:rPr lang="nl-NL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MBP’s</a:t>
            </a:r>
            <a:endParaRPr lang="nl-NL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9138" indent="-358775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verbreden van de mindfulness in een ander ‘veld’. Bijvoorbeeld Positieve gezondheid, onderwijs, therapie, coaching</a:t>
            </a:r>
          </a:p>
          <a:p>
            <a:pPr>
              <a:spcBef>
                <a:spcPts val="600"/>
              </a:spcBef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VVM schrijft dus geen specifieke na- en bijscholing voor</a:t>
            </a:r>
          </a:p>
          <a:p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Jij bent daarvoor verantwoordelijk en je legt dus ook verantwoording af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Vanaf 1-1-2024  per jaar twee intervisiebijeenkomsten of één supervisorgesprek verplicht</a:t>
            </a:r>
          </a:p>
        </p:txBody>
      </p:sp>
    </p:spTree>
    <p:extLst>
      <p:ext uri="{BB962C8B-B14F-4D97-AF65-F5344CB8AC3E}">
        <p14:creationId xmlns:p14="http://schemas.microsoft.com/office/powerpoint/2010/main" val="299670732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B4DE2-586B-E4D3-B6FB-CA8AE6B41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B8CAAF9-8CA5-1C7A-D599-9B5C265B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7" y="416737"/>
            <a:ext cx="5844473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Herregistratie mindfulness professionals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A98E9522-913E-A89E-E425-B246CDE092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66F6E5-87EB-3B9A-2829-38DEC4570BB9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122E6A3-454B-1BCE-BB73-B9510349A836}"/>
              </a:ext>
            </a:extLst>
          </p:cNvPr>
          <p:cNvSpPr txBox="1"/>
          <p:nvPr/>
        </p:nvSpPr>
        <p:spPr>
          <a:xfrm>
            <a:off x="904412" y="1585655"/>
            <a:ext cx="80349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Herregistratie starten met formulier op de website (Mogelijk via één integrale enquête, die je steeds kunt aanvullen)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spreekt over je competenties en je plannen voor verdere ontwikkeling met een VVM-supervisor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maakt een verslag van het supervisorgesprek en legt dit voor aan de supervisor ter goedkeuring (alles wordt in je dossier op de website ge-upload)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dient een herregistratieverzoek in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Certificeringscommissie kent al dan niet de herregistratie toe (en welk certificaat)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Aanvrager krijgt zijn of haar certificaat in het dossier op de website</a:t>
            </a:r>
          </a:p>
        </p:txBody>
      </p:sp>
    </p:spTree>
    <p:extLst>
      <p:ext uri="{BB962C8B-B14F-4D97-AF65-F5344CB8AC3E}">
        <p14:creationId xmlns:p14="http://schemas.microsoft.com/office/powerpoint/2010/main" val="184766928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364B-A94A-D896-26D2-9210E5AEB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108B29-B2CD-ACC0-3D5E-AEE56D62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657" y="416737"/>
            <a:ext cx="5844473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Herregistratie mindfulness professionals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9AACCD80-EE9E-679B-17E4-EDE3D9DB98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AFBA6-BEF1-058A-9F2E-F6AF99327B99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D81921-2198-6807-A266-8639C40791A7}"/>
              </a:ext>
            </a:extLst>
          </p:cNvPr>
          <p:cNvSpPr txBox="1"/>
          <p:nvPr/>
        </p:nvSpPr>
        <p:spPr>
          <a:xfrm>
            <a:off x="1109091" y="1259883"/>
            <a:ext cx="803490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Bij- en nascholing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Nascholing is dus een verdieping van je deskundig in je MBP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Bijscholing is de verbreding</a:t>
            </a:r>
          </a:p>
          <a:p>
            <a:endParaRPr lang="nl-NL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VVM schrijft niet voor maar geeft wel suggesties:</a:t>
            </a:r>
          </a:p>
          <a:p>
            <a:pPr marL="719138" indent="-358775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workshop zijn regelmatig een voorproefje van opleiding:</a:t>
            </a:r>
          </a:p>
          <a:p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Vanaf volgend jaar op de website:</a:t>
            </a:r>
          </a:p>
          <a:p>
            <a:pPr marL="719138" indent="-358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Retraites</a:t>
            </a:r>
          </a:p>
          <a:p>
            <a:pPr marL="719138" indent="-358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Bij- en nascholingen van erkende opleiders</a:t>
            </a:r>
          </a:p>
          <a:p>
            <a:pPr marL="719138" indent="-358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Bij- en nascholingen van leden (meestal na een online workshop):</a:t>
            </a:r>
          </a:p>
          <a:p>
            <a:pPr marL="1079500" indent="-36036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Overdracht en tegenoverdracht</a:t>
            </a:r>
          </a:p>
          <a:p>
            <a:pPr marL="1079500" indent="-36036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Positieve Gezondheidszorg</a:t>
            </a:r>
          </a:p>
          <a:p>
            <a:pPr marL="1079500" indent="-360363">
              <a:buFont typeface="Courier New" panose="02070309020205020404" pitchFamily="49" charset="0"/>
              <a:buChar char="o"/>
            </a:pPr>
            <a:r>
              <a:rPr lang="nl-NL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Embodyment</a:t>
            </a:r>
            <a:endParaRPr lang="nl-NL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079500" indent="-36036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kracht van ACT met LEGO® </a:t>
            </a:r>
            <a:r>
              <a:rPr lang="nl-NL" dirty="0" err="1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Serious</a:t>
            </a: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Play®</a:t>
            </a:r>
          </a:p>
          <a:p>
            <a:pPr marL="1079500" indent="-36036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Werken met groepen</a:t>
            </a:r>
            <a:endParaRPr lang="nl-NL" sz="16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1173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B1A0D-34A8-A078-F6A3-C72A1A24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7606B31-8A32-7A71-7126-DDBE7FD9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77" y="416737"/>
            <a:ext cx="6326154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(Her)registratie mindfulness professionals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6A7174D5-B3CE-2572-7B14-2F02CF9E24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416737"/>
            <a:ext cx="1993591" cy="8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FA3575C-4606-1639-7ED1-098E6353D99C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EC459B-69CB-D3CD-4E14-287B56E363C2}"/>
              </a:ext>
            </a:extLst>
          </p:cNvPr>
          <p:cNvSpPr txBox="1"/>
          <p:nvPr/>
        </p:nvSpPr>
        <p:spPr>
          <a:xfrm>
            <a:off x="739042" y="2274838"/>
            <a:ext cx="803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bestuur denkt dat we de (her)registratie goed op orde hebben en dus de komende jaren hiermee vooruit kunnen</a:t>
            </a:r>
          </a:p>
          <a:p>
            <a:endParaRPr lang="nl-NL" sz="2000" dirty="0">
              <a:solidFill>
                <a:srgbClr val="0033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nl-NL" sz="2000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Zijn hier nog vragen of opmerkingen over?</a:t>
            </a:r>
          </a:p>
        </p:txBody>
      </p:sp>
    </p:spTree>
    <p:extLst>
      <p:ext uri="{BB962C8B-B14F-4D97-AF65-F5344CB8AC3E}">
        <p14:creationId xmlns:p14="http://schemas.microsoft.com/office/powerpoint/2010/main" val="112162895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B43F4-2E9A-A500-C3FE-16DDA1831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>
            <a:extLst>
              <a:ext uri="{FF2B5EF4-FFF2-40B4-BE49-F238E27FC236}">
                <a16:creationId xmlns:a16="http://schemas.microsoft.com/office/drawing/2014/main" id="{E04A929C-A87C-DDB6-9946-6756CC44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019" y="2802319"/>
            <a:ext cx="5804452" cy="5134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eo" panose="020F0502020204030203" pitchFamily="34" charset="0"/>
              </a:rPr>
              <a:t>Dank </a:t>
            </a:r>
            <a:r>
              <a:rPr lang="en-US" sz="3200" dirty="0" err="1">
                <a:latin typeface="Aleo" panose="020F0502020204030203" pitchFamily="34" charset="0"/>
              </a:rPr>
              <a:t>voor</a:t>
            </a:r>
            <a:r>
              <a:rPr lang="en-US" sz="3200" dirty="0">
                <a:latin typeface="Aleo" panose="020F0502020204030203" pitchFamily="34" charset="0"/>
              </a:rPr>
              <a:t>  </a:t>
            </a:r>
            <a:r>
              <a:rPr lang="en-US" sz="3200" dirty="0" err="1">
                <a:latin typeface="Aleo" panose="020F0502020204030203" pitchFamily="34" charset="0"/>
              </a:rPr>
              <a:t>jullie</a:t>
            </a:r>
            <a:r>
              <a:rPr lang="en-US" sz="3200" dirty="0">
                <a:latin typeface="Aleo" panose="020F0502020204030203" pitchFamily="34" charset="0"/>
              </a:rPr>
              <a:t> </a:t>
            </a:r>
            <a:r>
              <a:rPr lang="en-US" sz="3200" dirty="0" err="1">
                <a:latin typeface="Aleo" panose="020F0502020204030203" pitchFamily="34" charset="0"/>
              </a:rPr>
              <a:t>bijdrage</a:t>
            </a:r>
            <a:endParaRPr lang="nl-NL" sz="3200" dirty="0">
              <a:latin typeface="Aleo" panose="020F0502020204030203" pitchFamily="34" charset="0"/>
            </a:endParaRPr>
          </a:p>
        </p:txBody>
      </p:sp>
      <p:pic>
        <p:nvPicPr>
          <p:cNvPr id="4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F748DFCE-7136-EAF0-E349-D18CCBB9EE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3" y="352420"/>
            <a:ext cx="1560884" cy="693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AA7D518-AE48-7DD3-2729-E1DC4AA56D08}"/>
              </a:ext>
            </a:extLst>
          </p:cNvPr>
          <p:cNvSpPr txBox="1"/>
          <p:nvPr/>
        </p:nvSpPr>
        <p:spPr>
          <a:xfrm>
            <a:off x="390391" y="6203506"/>
            <a:ext cx="188705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0762406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2320387" y="250280"/>
            <a:ext cx="6387548" cy="642938"/>
          </a:xfrm>
        </p:spPr>
        <p:txBody>
          <a:bodyPr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srgbClr val="D15A3E"/>
                </a:solidFill>
                <a:effectLst/>
                <a:latin typeface="Aleo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ALV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611229" y="1168793"/>
            <a:ext cx="8456629" cy="5348346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Opening met een korte meditatie (</a:t>
            </a:r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.30 uur)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Mededelingen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Vaststellen van de agenda</a:t>
            </a:r>
          </a:p>
          <a:p>
            <a:pPr marL="360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Vaststellen van de notulen Algemene Ledenvergadering,</a:t>
            </a:r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8</a:t>
            </a: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maart 2024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Vaststelling van het Jaarplan 2025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Begroting 2025, toelichting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Aanpassing contr</a:t>
            </a:r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ibuties</a:t>
            </a:r>
            <a:endParaRPr lang="nl-NL" sz="2000" b="1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Rondvraag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Afsluiting van de ALV (10:00 uur)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0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Vereniging Voor Mindfulness 4.0</a:t>
            </a:r>
          </a:p>
        </p:txBody>
      </p:sp>
      <p:pic>
        <p:nvPicPr>
          <p:cNvPr id="4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7" y="176761"/>
            <a:ext cx="1594624" cy="731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436065" y="6279382"/>
            <a:ext cx="187423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417931073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7344C-1A4C-FC5C-777B-6AB50BF9A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>
            <a:extLst>
              <a:ext uri="{FF2B5EF4-FFF2-40B4-BE49-F238E27FC236}">
                <a16:creationId xmlns:a16="http://schemas.microsoft.com/office/drawing/2014/main" id="{493FF78F-C0ED-99E1-246A-F0F30CDB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770" y="299410"/>
            <a:ext cx="6387548" cy="642938"/>
          </a:xfrm>
        </p:spPr>
        <p:txBody>
          <a:bodyPr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srgbClr val="D15A3E"/>
                </a:solidFill>
                <a:effectLst/>
                <a:latin typeface="Aleo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VVM 4.0</a:t>
            </a:r>
          </a:p>
        </p:txBody>
      </p:sp>
      <p:sp>
        <p:nvSpPr>
          <p:cNvPr id="16386" name="Tijdelijke aanduiding voor inhoud 2">
            <a:extLst>
              <a:ext uri="{FF2B5EF4-FFF2-40B4-BE49-F238E27FC236}">
                <a16:creationId xmlns:a16="http://schemas.microsoft.com/office/drawing/2014/main" id="{42289522-6023-B424-1EA7-67CEFA5A4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82" y="1522498"/>
            <a:ext cx="6100922" cy="3672072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Opening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AGB-code en compassietrainingen</a:t>
            </a:r>
            <a:endParaRPr lang="nl-NL" sz="2400" b="1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b="1" dirty="0">
                <a:solidFill>
                  <a:srgbClr val="00339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Nieuwe website en backoffice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Registratie </a:t>
            </a:r>
            <a:endParaRPr lang="nl-NL" sz="2400" b="1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Herregistratie Filosofie en inrichting</a:t>
            </a:r>
            <a:endParaRPr lang="nl-NL" sz="2400" b="1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b="1" dirty="0">
                <a:solidFill>
                  <a:srgbClr val="0033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Nascholing </a:t>
            </a:r>
            <a:endParaRPr lang="nl-NL" sz="2400" b="1" dirty="0">
              <a:solidFill>
                <a:srgbClr val="003399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nl-NL" sz="2400" dirty="0">
              <a:effectLst/>
            </a:endParaRPr>
          </a:p>
        </p:txBody>
      </p:sp>
      <p:pic>
        <p:nvPicPr>
          <p:cNvPr id="4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F4F5B731-90B6-79A0-58F2-A50C08D66F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5" y="210436"/>
            <a:ext cx="1594624" cy="731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8CEC5D-D325-7A72-E1AE-0CC17397D4AD}"/>
              </a:ext>
            </a:extLst>
          </p:cNvPr>
          <p:cNvSpPr txBox="1"/>
          <p:nvPr/>
        </p:nvSpPr>
        <p:spPr>
          <a:xfrm>
            <a:off x="364091" y="6293187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 december 2024</a:t>
            </a:r>
          </a:p>
        </p:txBody>
      </p:sp>
    </p:spTree>
    <p:extLst>
      <p:ext uri="{BB962C8B-B14F-4D97-AF65-F5344CB8AC3E}">
        <p14:creationId xmlns:p14="http://schemas.microsoft.com/office/powerpoint/2010/main" val="34804757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1" y="137001"/>
            <a:ext cx="2902405" cy="1263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3144546" y="2408571"/>
            <a:ext cx="324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JAARPLAN 2025      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73CB06-0653-6BDA-6336-305D8C3470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9963" y="5432425"/>
            <a:ext cx="187423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198962785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18656" y="334524"/>
            <a:ext cx="5288146" cy="642938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br>
              <a:rPr lang="nl-NL" sz="28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800" dirty="0">
                <a:solidFill>
                  <a:srgbClr val="D15A3E"/>
                </a:solidFill>
                <a:latin typeface="Aleo" panose="020F0302020204030203" pitchFamily="34" charset="0"/>
              </a:rPr>
              <a:t>         </a:t>
            </a: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Jaarplan 2025</a:t>
            </a: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241469"/>
            <a:ext cx="1898277" cy="8290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1244215" y="1742741"/>
            <a:ext cx="5508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99"/>
                </a:solidFill>
                <a:latin typeface="Lato" panose="020F0502020204030203" pitchFamily="34" charset="0"/>
              </a:rPr>
              <a:t>Mindfulness in de vereniging zelf</a:t>
            </a:r>
          </a:p>
          <a:p>
            <a:r>
              <a:rPr lang="nl-NL" sz="2400" dirty="0">
                <a:latin typeface="Lato" panose="020F0502020204030203" pitchFamily="34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99"/>
                </a:solidFill>
                <a:latin typeface="Lato" panose="020F0502020204030203" pitchFamily="34" charset="0"/>
              </a:rPr>
              <a:t>Een Mindful netwerk</a:t>
            </a:r>
          </a:p>
          <a:p>
            <a:r>
              <a:rPr lang="nl-NL" sz="2400" dirty="0">
                <a:latin typeface="Lato" panose="020F0502020204030203" pitchFamily="34" charset="0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99"/>
                </a:solidFill>
                <a:latin typeface="Lato" panose="020F0502020204030203" pitchFamily="34" charset="0"/>
              </a:rPr>
              <a:t>Een platform voor 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99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99"/>
                </a:solidFill>
                <a:latin typeface="Lato" panose="020F0502020204030203" pitchFamily="34" charset="0"/>
              </a:rPr>
              <a:t>Verbindende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99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99"/>
                </a:solidFill>
                <a:latin typeface="Lato" panose="020F0502020204030203" pitchFamily="34" charset="0"/>
              </a:rPr>
              <a:t>Faciliterend voor professionals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5C53FE1-8C7E-EA34-BA08-3D931B8E10A5}"/>
              </a:ext>
            </a:extLst>
          </p:cNvPr>
          <p:cNvSpPr txBox="1"/>
          <p:nvPr/>
        </p:nvSpPr>
        <p:spPr>
          <a:xfrm>
            <a:off x="390391" y="6203506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61099621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F2A28-AD46-F9FC-DAD6-80509A48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20C9188-DC54-303A-76DC-5DD8088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107" y="241469"/>
            <a:ext cx="7030338" cy="642938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br>
              <a:rPr lang="nl-NL" sz="28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800" dirty="0">
                <a:solidFill>
                  <a:srgbClr val="D15A3E"/>
                </a:solidFill>
                <a:latin typeface="Aleo" panose="020F0302020204030203" pitchFamily="34" charset="0"/>
              </a:rPr>
              <a:t>        Belangrijke punten van  </a:t>
            </a: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Jaarplan 2025</a:t>
            </a:r>
          </a:p>
        </p:txBody>
      </p:sp>
      <p:pic>
        <p:nvPicPr>
          <p:cNvPr id="7" name="Picture 3" descr="Macintosh HD:Users:miekehendriks:mieke@futuron.net:werkmap:VVM:VVM Huisstijl:VVM-transparant-big.png">
            <a:extLst>
              <a:ext uri="{FF2B5EF4-FFF2-40B4-BE49-F238E27FC236}">
                <a16:creationId xmlns:a16="http://schemas.microsoft.com/office/drawing/2014/main" id="{ED744F10-767A-EC40-3350-C1C5EB3C4F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241469"/>
            <a:ext cx="1898277" cy="8290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C060FC1-620F-0445-AE9C-582D6CF21ADA}"/>
              </a:ext>
            </a:extLst>
          </p:cNvPr>
          <p:cNvSpPr txBox="1"/>
          <p:nvPr/>
        </p:nvSpPr>
        <p:spPr>
          <a:xfrm>
            <a:off x="522660" y="1267132"/>
            <a:ext cx="83710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99"/>
                </a:solidFill>
                <a:latin typeface="Lato" panose="020F0502020204030203" pitchFamily="34" charset="0"/>
              </a:rPr>
              <a:t>Een Mindful netwerk</a:t>
            </a:r>
          </a:p>
          <a:p>
            <a:endParaRPr lang="nl-NL" sz="900" dirty="0">
              <a:solidFill>
                <a:srgbClr val="000099"/>
              </a:solidFill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28 maart 2025, ‘</a:t>
            </a:r>
            <a:r>
              <a:rPr lang="nl-NL" dirty="0" err="1">
                <a:solidFill>
                  <a:srgbClr val="000099"/>
                </a:solidFill>
                <a:latin typeface="Lato" panose="020F0502020204030203" pitchFamily="34" charset="0"/>
              </a:rPr>
              <a:t>Traumasensitieve</a:t>
            </a: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 mindfulness en </a:t>
            </a:r>
            <a:r>
              <a:rPr lang="nl-NL" dirty="0" err="1">
                <a:solidFill>
                  <a:srgbClr val="000099"/>
                </a:solidFill>
                <a:latin typeface="Lato" panose="020F0502020204030203" pitchFamily="34" charset="0"/>
              </a:rPr>
              <a:t>polyvagaal</a:t>
            </a: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 theorie’ (</a:t>
            </a:r>
            <a:r>
              <a:rPr lang="nl-NL" dirty="0" err="1">
                <a:solidFill>
                  <a:srgbClr val="000099"/>
                </a:solidFill>
                <a:latin typeface="Lato" panose="020F0502020204030203" pitchFamily="34" charset="0"/>
              </a:rPr>
              <a:t>VGCt</a:t>
            </a: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 en yoga wereld)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4 juni 2025, ‘Veerkracht’ </a:t>
            </a:r>
            <a:r>
              <a:rPr lang="nl-NL" dirty="0" err="1">
                <a:solidFill>
                  <a:srgbClr val="000099"/>
                </a:solidFill>
                <a:latin typeface="Lato" panose="020F0502020204030203" pitchFamily="34" charset="0"/>
              </a:rPr>
              <a:t>Radboudumc</a:t>
            </a: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 met VVM en VMBN, met workshop van VVM leden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Maart/april 2026, ‘Mindfulness en Positieve gezondheid’ (gezondheidszorg betrekken)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Oktober 2026, </a:t>
            </a:r>
            <a:r>
              <a:rPr lang="nl-NL" dirty="0" err="1">
                <a:solidFill>
                  <a:srgbClr val="000099"/>
                </a:solidFill>
                <a:latin typeface="Lato" panose="020F0502020204030203" pitchFamily="34" charset="0"/>
              </a:rPr>
              <a:t>Radboudumc</a:t>
            </a: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 met VVM en VMBN</a:t>
            </a:r>
          </a:p>
          <a:p>
            <a:r>
              <a:rPr lang="nl-NL" sz="2400" dirty="0">
                <a:latin typeface="Lato" panose="020F0502020204030203" pitchFamily="34" charset="0"/>
              </a:rPr>
              <a:t>   </a:t>
            </a:r>
          </a:p>
          <a:p>
            <a:r>
              <a:rPr lang="nl-NL" sz="2000" b="1" dirty="0">
                <a:solidFill>
                  <a:srgbClr val="000099"/>
                </a:solidFill>
                <a:latin typeface="Lato" panose="020F0502020204030203" pitchFamily="34" charset="0"/>
              </a:rPr>
              <a:t>Een platform voor ontwikkeling/</a:t>
            </a:r>
          </a:p>
          <a:p>
            <a:r>
              <a:rPr lang="nl-NL" sz="2000" b="1" dirty="0">
                <a:solidFill>
                  <a:srgbClr val="000099"/>
                </a:solidFill>
                <a:latin typeface="Lato" panose="020F0502020204030203" pitchFamily="34" charset="0"/>
              </a:rPr>
              <a:t>Faciliterend voor professionals en VVM 4.0</a:t>
            </a:r>
          </a:p>
          <a:p>
            <a:endParaRPr lang="nl-NL" sz="1000" dirty="0">
              <a:solidFill>
                <a:srgbClr val="000099"/>
              </a:solidFill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Compassie opleidingen en trainingen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Mindfulness Professional Register (professionelere website)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Presentatie nascholing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99"/>
                </a:solidFill>
                <a:latin typeface="Lato" panose="020F0502020204030203" pitchFamily="34" charset="0"/>
              </a:rPr>
              <a:t>AGB-code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E6A479-99B0-31B4-C39E-A4A1EC43CFD6}"/>
              </a:ext>
            </a:extLst>
          </p:cNvPr>
          <p:cNvSpPr txBox="1"/>
          <p:nvPr/>
        </p:nvSpPr>
        <p:spPr>
          <a:xfrm>
            <a:off x="390391" y="6203506"/>
            <a:ext cx="191590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69731284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" y="165946"/>
            <a:ext cx="2902405" cy="1263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3156370" y="2305105"/>
            <a:ext cx="311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3399"/>
                </a:solidFill>
                <a:latin typeface="Aleo" panose="020F0302020204030203" pitchFamily="34" charset="0"/>
              </a:rPr>
              <a:t>BEGROTING 2025</a:t>
            </a:r>
            <a:endParaRPr lang="nl-NL" sz="1600" b="1" dirty="0">
              <a:solidFill>
                <a:srgbClr val="003399"/>
              </a:solidFill>
              <a:latin typeface="Aleo" panose="020F0302020204030203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D267DC-8C65-C61C-AE54-8E65B298F1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9963" y="5432425"/>
            <a:ext cx="187423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85742077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875" y="237437"/>
            <a:ext cx="5288146" cy="64293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</a:br>
            <a:r>
              <a:rPr lang="nl-NL" sz="2400" dirty="0">
                <a:solidFill>
                  <a:srgbClr val="D15A3E"/>
                </a:solidFill>
                <a:latin typeface="Aleo" panose="020F0302020204030203" pitchFamily="34" charset="0"/>
              </a:rPr>
              <a:t>   Prognose 2024</a:t>
            </a:r>
          </a:p>
        </p:txBody>
      </p:sp>
      <p:pic>
        <p:nvPicPr>
          <p:cNvPr id="7" name="Picture 3" descr="Macintosh HD:Users:miekehendriks:mieke@futuron.net:werkmap:VVM:VVM Huisstijl:VVM-transparant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7" y="237437"/>
            <a:ext cx="1898277" cy="893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532045" y="1523401"/>
            <a:ext cx="8281214" cy="378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760"/>
              </a:spcBef>
              <a:spcAft>
                <a:spcPct val="0"/>
              </a:spcAft>
              <a:buClr>
                <a:srgbClr val="D15A3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200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Lato "/>
                <a:ea typeface="+mn-ea"/>
                <a:cs typeface="Times New Roman" panose="02020603050405020304" pitchFamily="18" charset="0"/>
              </a:rPr>
              <a:t>Over 2024 wordt een tekort verwacht van €6.500 door</a:t>
            </a:r>
            <a:r>
              <a:rPr kumimoji="0" lang="nl-NL" sz="2400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Lato 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96441" marR="0" lvl="0" indent="-96441" algn="l" defTabSz="914400" rtl="0" eaLnBrk="1" fontAlgn="base" latinLnBrk="0" hangingPunct="1">
              <a:lnSpc>
                <a:spcPct val="90000"/>
              </a:lnSpc>
              <a:spcBef>
                <a:spcPts val="760"/>
              </a:spcBef>
              <a:spcAft>
                <a:spcPct val="0"/>
              </a:spcAft>
              <a:buClr>
                <a:srgbClr val="D15A3E"/>
              </a:buClr>
              <a:buSzPct val="100000"/>
              <a:buFont typeface="Arial" panose="020B0604020202020204" pitchFamily="34" charset="0"/>
              <a:buChar char="▪"/>
              <a:tabLst/>
              <a:defRPr/>
            </a:pPr>
            <a:endParaRPr kumimoji="0" lang="nl-NL" sz="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760"/>
              </a:spcBef>
              <a:spcAft>
                <a:spcPct val="0"/>
              </a:spcAft>
              <a:buClr>
                <a:srgbClr val="D15A3E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1800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Lato "/>
                <a:ea typeface="Aptos" panose="020B0004020202020204" pitchFamily="34" charset="0"/>
                <a:cs typeface="Times New Roman" panose="02020603050405020304" pitchFamily="18" charset="0"/>
              </a:rPr>
              <a:t>De gevolgen van de inflatie waren groter dan in de begroting voorzien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760"/>
              </a:spcBef>
              <a:spcAft>
                <a:spcPct val="0"/>
              </a:spcAft>
              <a:buClr>
                <a:srgbClr val="D15A3E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1800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Lato "/>
                <a:ea typeface="Aptos" panose="020B0004020202020204" pitchFamily="34" charset="0"/>
                <a:cs typeface="Times New Roman" panose="02020603050405020304" pitchFamily="18" charset="0"/>
              </a:rPr>
              <a:t>Toenemende regelgeving, bijvoorbeeld rond de invoering van de AGB- code, resulteerde in extra secretariële werkzaamheden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760"/>
              </a:spcBef>
              <a:spcAft>
                <a:spcPct val="0"/>
              </a:spcAft>
              <a:buClr>
                <a:srgbClr val="D15A3E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1800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Lato "/>
                <a:ea typeface="Aptos" panose="020B0004020202020204" pitchFamily="34" charset="0"/>
                <a:cs typeface="Times New Roman" panose="02020603050405020304" pitchFamily="18" charset="0"/>
              </a:rPr>
              <a:t>De verwachte toename van ledenaantallen, inclusief gecertificeerde leden, bleef uit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760"/>
              </a:spcBef>
              <a:spcAft>
                <a:spcPct val="0"/>
              </a:spcAft>
              <a:buClr>
                <a:srgbClr val="D15A3E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1800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Lato "/>
                <a:ea typeface="Aptos" panose="020B0004020202020204" pitchFamily="34" charset="0"/>
                <a:cs typeface="Times New Roman" panose="02020603050405020304" pitchFamily="18" charset="0"/>
              </a:rPr>
              <a:t>Het aantal deelnemers aan onze jaardag bleef achter op de in de begroting opgenomen doelstellingen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760"/>
              </a:spcBef>
              <a:spcAft>
                <a:spcPts val="800"/>
              </a:spcAft>
              <a:buClr>
                <a:srgbClr val="D15A3E"/>
              </a:buClr>
              <a:buSzPct val="100000"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1800" b="0" i="0" u="none" strike="noStrike" kern="1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Lato "/>
                <a:ea typeface="Aptos" panose="020B0004020202020204" pitchFamily="34" charset="0"/>
                <a:cs typeface="Times New Roman" panose="02020603050405020304" pitchFamily="18" charset="0"/>
              </a:rPr>
              <a:t>De aanmelding voor onze Workshops zijn toegenomen, waarbij de vrijwillige bijdragen niet toereikend waren om de kosten te dekken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C6B1F4-0132-CF5E-A14E-7EA64CF74F39}"/>
              </a:ext>
            </a:extLst>
          </p:cNvPr>
          <p:cNvSpPr txBox="1"/>
          <p:nvPr/>
        </p:nvSpPr>
        <p:spPr>
          <a:xfrm>
            <a:off x="390391" y="6203506"/>
            <a:ext cx="188865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D15A3E"/>
              </a:buClr>
              <a:buSzPct val="100000"/>
            </a:pPr>
            <a:r>
              <a:rPr lang="nl-NL" sz="1050" i="1" dirty="0">
                <a:solidFill>
                  <a:srgbClr val="D15A3E"/>
                </a:solidFill>
                <a:latin typeface="Aleo" panose="020F0502020204030203" pitchFamily="34" charset="0"/>
              </a:rPr>
              <a:t>VVM - ALV 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404808907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pt0000021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amondGrid">
    <a:dk1>
      <a:srgbClr val="2D2E2D"/>
    </a:dk1>
    <a:lt1>
      <a:sysClr val="window" lastClr="FFFFFF"/>
    </a:lt1>
    <a:dk2>
      <a:srgbClr val="000000"/>
    </a:dk2>
    <a:lt2>
      <a:srgbClr val="EAEAEA"/>
    </a:lt2>
    <a:accent1>
      <a:srgbClr val="D15A3E"/>
    </a:accent1>
    <a:accent2>
      <a:srgbClr val="B2B2B2"/>
    </a:accent2>
    <a:accent3>
      <a:srgbClr val="4F91A1"/>
    </a:accent3>
    <a:accent4>
      <a:srgbClr val="F0BA34"/>
    </a:accent4>
    <a:accent5>
      <a:srgbClr val="AEB733"/>
    </a:accent5>
    <a:accent6>
      <a:srgbClr val="926397"/>
    </a:accent6>
    <a:hlink>
      <a:srgbClr val="4F91A1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E7D1BE-6B80-4F23-84CC-448CFC687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Diamantraster-presentatie (breedbeeld)</Template>
  <TotalTime>0</TotalTime>
  <Words>1673</Words>
  <Application>Microsoft Office PowerPoint</Application>
  <PresentationFormat>Diavoorstelling (4:3)</PresentationFormat>
  <Paragraphs>289</Paragraphs>
  <Slides>29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Aleo</vt:lpstr>
      <vt:lpstr>Aptos</vt:lpstr>
      <vt:lpstr>Arial</vt:lpstr>
      <vt:lpstr>Courier New</vt:lpstr>
      <vt:lpstr>Lato</vt:lpstr>
      <vt:lpstr>Lato </vt:lpstr>
      <vt:lpstr>Symbol</vt:lpstr>
      <vt:lpstr>Ppt0000021</vt:lpstr>
      <vt:lpstr>PowerPoint-presentatie</vt:lpstr>
      <vt:lpstr>PowerPoint-presentatie</vt:lpstr>
      <vt:lpstr>Agenda ALV</vt:lpstr>
      <vt:lpstr>Agenda VVM 4.0</vt:lpstr>
      <vt:lpstr>PowerPoint-presentatie</vt:lpstr>
      <vt:lpstr>          Jaarplan 2025</vt:lpstr>
      <vt:lpstr>         Belangrijke punten van  Jaarplan 2025</vt:lpstr>
      <vt:lpstr>PowerPoint-presentatie</vt:lpstr>
      <vt:lpstr>    Prognose 2024</vt:lpstr>
      <vt:lpstr>    Uitgangspunten Begroting</vt:lpstr>
      <vt:lpstr>PowerPoint-presentatie</vt:lpstr>
      <vt:lpstr>    Verhoging contributies en nieuwe bijdrages</vt:lpstr>
      <vt:lpstr>PowerPoint-presentatie</vt:lpstr>
      <vt:lpstr>Dank voor  jullie bijdrage</vt:lpstr>
      <vt:lpstr>Agenda VVM 4.0</vt:lpstr>
      <vt:lpstr>          Opening VVM 4.0</vt:lpstr>
      <vt:lpstr>  2. AGB-code</vt:lpstr>
      <vt:lpstr> AGB-code aanvragen</vt:lpstr>
      <vt:lpstr>AGB-code aanvragen</vt:lpstr>
      <vt:lpstr>AGB-code vragen</vt:lpstr>
      <vt:lpstr> 3. Nieuwe Website en backoffice</vt:lpstr>
      <vt:lpstr> Nieuwe Website en backoffice</vt:lpstr>
      <vt:lpstr> Nieuwe Website en backoffice</vt:lpstr>
      <vt:lpstr> Registratie mindfulness professionals</vt:lpstr>
      <vt:lpstr> Herregistratie mindfulness professionals</vt:lpstr>
      <vt:lpstr> Herregistratie mindfulness professionals</vt:lpstr>
      <vt:lpstr> Herregistratie mindfulness professionals</vt:lpstr>
      <vt:lpstr> (Her)registratie mindfulness professionals</vt:lpstr>
      <vt:lpstr>Dank voor  jullie bijdrage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2015-12-07T09:06:26Z</dcterms:created>
  <dcterms:modified xsi:type="dcterms:W3CDTF">2024-12-17T13:16:31Z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