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2"/>
  </p:notesMasterIdLst>
  <p:handoutMasterIdLst>
    <p:handoutMasterId r:id="rId23"/>
  </p:handoutMasterIdLst>
  <p:sldIdLst>
    <p:sldId id="327" r:id="rId3"/>
    <p:sldId id="261" r:id="rId4"/>
    <p:sldId id="272" r:id="rId5"/>
    <p:sldId id="328" r:id="rId6"/>
    <p:sldId id="329" r:id="rId7"/>
    <p:sldId id="338" r:id="rId8"/>
    <p:sldId id="316" r:id="rId9"/>
    <p:sldId id="301" r:id="rId10"/>
    <p:sldId id="347" r:id="rId11"/>
    <p:sldId id="353" r:id="rId12"/>
    <p:sldId id="330" r:id="rId13"/>
    <p:sldId id="354" r:id="rId14"/>
    <p:sldId id="355" r:id="rId15"/>
    <p:sldId id="314" r:id="rId16"/>
    <p:sldId id="265" r:id="rId17"/>
    <p:sldId id="339" r:id="rId18"/>
    <p:sldId id="335" r:id="rId19"/>
    <p:sldId id="356" r:id="rId20"/>
    <p:sldId id="350" r:id="rId21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aamloze sectie" id="{6FA79EAC-33E3-46C3-AC17-BB3F79F31D28}">
          <p14:sldIdLst>
            <p14:sldId id="327"/>
            <p14:sldId id="261"/>
            <p14:sldId id="272"/>
            <p14:sldId id="328"/>
            <p14:sldId id="329"/>
            <p14:sldId id="338"/>
            <p14:sldId id="316"/>
            <p14:sldId id="301"/>
            <p14:sldId id="347"/>
            <p14:sldId id="353"/>
            <p14:sldId id="330"/>
            <p14:sldId id="354"/>
            <p14:sldId id="355"/>
            <p14:sldId id="314"/>
            <p14:sldId id="265"/>
            <p14:sldId id="339"/>
            <p14:sldId id="335"/>
            <p14:sldId id="356"/>
            <p14:sldId id="3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D15A3E"/>
    <a:srgbClr val="CC33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 snapToGrid="0">
      <p:cViewPr varScale="1">
        <p:scale>
          <a:sx n="74" d="100"/>
          <a:sy n="74" d="100"/>
        </p:scale>
        <p:origin x="1656" y="28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20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190" tIns="46095" rIns="92190" bIns="4609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190" tIns="46095" rIns="92190" bIns="4609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9BF9D61-C44B-4407-BB7C-8E8C1390C080}" type="datetimeFigureOut">
              <a:rPr lang="nl-NL" smtClean="0"/>
              <a:pPr>
                <a:defRPr/>
              </a:pPr>
              <a:t>13-2-2025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2190" tIns="46095" rIns="92190" bIns="4609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509AAD-46E5-48FA-B3CF-058DEBF2A1CC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63516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190" tIns="46095" rIns="92190" bIns="4609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190" tIns="46095" rIns="92190" bIns="4609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E94A10F-53EA-47F9-8E34-E4B21CEB052C}" type="datetimeFigureOut">
              <a:rPr lang="nl-NL" smtClean="0"/>
              <a:pPr>
                <a:defRPr/>
              </a:pPr>
              <a:t>13-2-2025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90" tIns="46095" rIns="92190" bIns="46095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350240"/>
          </a:xfrm>
          <a:prstGeom prst="rect">
            <a:avLst/>
          </a:prstGeom>
        </p:spPr>
        <p:txBody>
          <a:bodyPr vert="horz" lIns="92190" tIns="46095" rIns="92190" bIns="46095" rtlCol="0"/>
          <a:lstStyle/>
          <a:p>
            <a:pPr lvl="0"/>
            <a:r>
              <a:rPr lang="nl-NL" noProof="0" dirty="0"/>
              <a:t>Klik om de modelstijlen te bewerken</a:t>
            </a:r>
          </a:p>
          <a:p>
            <a:pPr lvl="1"/>
            <a:r>
              <a:rPr lang="nl-NL" noProof="0" dirty="0"/>
              <a:t>Tweede niveau</a:t>
            </a:r>
          </a:p>
          <a:p>
            <a:pPr lvl="2"/>
            <a:r>
              <a:rPr lang="nl-NL" noProof="0" dirty="0"/>
              <a:t>Derde niveau</a:t>
            </a:r>
          </a:p>
          <a:p>
            <a:pPr lvl="3"/>
            <a:r>
              <a:rPr lang="nl-NL" noProof="0" dirty="0"/>
              <a:t>Vierde niveau</a:t>
            </a:r>
          </a:p>
          <a:p>
            <a:pPr lvl="4"/>
            <a:r>
              <a:rPr lang="nl-NL" noProof="0" dirty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2190" tIns="46095" rIns="92190" bIns="4609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C8C0002-9941-4A24-87EC-89E6AE46E32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375398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5225" y="1241425"/>
            <a:ext cx="44672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791237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208A0-3AC2-D17A-BAEB-601D20EF3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AC3F9CC9-BB3C-2CEA-12D1-6B9B8F5B76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81CFB7B9-5878-7F9F-08ED-529E87F7EB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>
            <a:extLst>
              <a:ext uri="{FF2B5EF4-FFF2-40B4-BE49-F238E27FC236}">
                <a16:creationId xmlns:a16="http://schemas.microsoft.com/office/drawing/2014/main" id="{C49717BA-7AAA-82ED-5BAB-C10E756C8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97069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960244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2ED3F-CCF1-58B7-FA3F-7EAF873A8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E061DEF3-7579-BFCC-2017-D069A7B6A8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8556F815-2B21-B13D-2262-3AFC6F075B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>
            <a:extLst>
              <a:ext uri="{FF2B5EF4-FFF2-40B4-BE49-F238E27FC236}">
                <a16:creationId xmlns:a16="http://schemas.microsoft.com/office/drawing/2014/main" id="{93D9A6CC-8328-C6F9-8FC5-ED14667A71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97885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5F5EF-7552-BE96-D2F6-850690E76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D84EC209-9B8B-95BA-5EA4-CB82FE756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5DCBA1EF-77A0-D824-987E-74F741823C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>
            <a:extLst>
              <a:ext uri="{FF2B5EF4-FFF2-40B4-BE49-F238E27FC236}">
                <a16:creationId xmlns:a16="http://schemas.microsoft.com/office/drawing/2014/main" id="{9E438D6F-69DA-9312-6939-37C539BFF4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557424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3613" y="1338263"/>
            <a:ext cx="4811712" cy="36083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54246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5225" y="1241425"/>
            <a:ext cx="44672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561296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68671-B34A-6F62-B23E-79BBAE443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EC48CAD4-A7C2-3753-BADE-644D460B7B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1165225" y="1241425"/>
            <a:ext cx="44672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C2CB236F-F5C7-07DB-D51A-5BCA137D21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>
            <a:extLst>
              <a:ext uri="{FF2B5EF4-FFF2-40B4-BE49-F238E27FC236}">
                <a16:creationId xmlns:a16="http://schemas.microsoft.com/office/drawing/2014/main" id="{EE16752C-15C8-D2D5-5A7E-3AA74D435A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9042" indent="-28809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2373" indent="-230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3322" indent="-230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4271" indent="-230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5220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6169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118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8067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2599596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684434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B977F-0A47-CBBD-C254-F677AC762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8B2722C6-45B4-8B24-5D71-7925CC1E6A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8907B4C6-4A14-D868-DCE9-689A929CBF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>
            <a:extLst>
              <a:ext uri="{FF2B5EF4-FFF2-40B4-BE49-F238E27FC236}">
                <a16:creationId xmlns:a16="http://schemas.microsoft.com/office/drawing/2014/main" id="{22488214-3B77-C703-F7C6-0CAD9DD68F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6468236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248B6-1E50-FB32-7508-8F42213CE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hthoek 2">
            <a:extLst>
              <a:ext uri="{FF2B5EF4-FFF2-40B4-BE49-F238E27FC236}">
                <a16:creationId xmlns:a16="http://schemas.microsoft.com/office/drawing/2014/main" id="{EB4EFE27-66D9-A24C-FEFE-689DB65639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5225" y="1241425"/>
            <a:ext cx="44672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hthoek 3">
            <a:extLst>
              <a:ext uri="{FF2B5EF4-FFF2-40B4-BE49-F238E27FC236}">
                <a16:creationId xmlns:a16="http://schemas.microsoft.com/office/drawing/2014/main" id="{38C746F9-94F8-077A-85F7-0CA62B7FCE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9950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5225" y="1241425"/>
            <a:ext cx="44672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18545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65225" y="1241425"/>
            <a:ext cx="44672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9042" indent="-28809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2373" indent="-230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3322" indent="-230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4271" indent="-230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5220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6169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118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8067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79169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43831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84824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D1067-2854-0587-0BE9-393319405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5CD0F7B2-3DB1-EE8C-D5C1-40D1454926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1C4E234C-FFBB-8FB8-70E3-98C3CDDEFEA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>
            <a:extLst>
              <a:ext uri="{FF2B5EF4-FFF2-40B4-BE49-F238E27FC236}">
                <a16:creationId xmlns:a16="http://schemas.microsoft.com/office/drawing/2014/main" id="{FDCC72FD-3930-8D7B-EB94-2D592F36BD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531905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452737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87342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6F0B0-DDD7-BFC5-090D-F160CC759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C6CEC0FC-4A73-1530-2D6B-BBB9CAD1BD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6BC3800D-089E-AF6E-54FA-95B51E2FC0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>
            <a:extLst>
              <a:ext uri="{FF2B5EF4-FFF2-40B4-BE49-F238E27FC236}">
                <a16:creationId xmlns:a16="http://schemas.microsoft.com/office/drawing/2014/main" id="{D2E7D9C4-2AF5-DE81-A213-829A748781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53195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5" name="Rechte verbindingslijn 5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echte verbindingslijn 6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8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9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10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11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2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3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4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5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6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7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8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19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20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21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ep 22"/>
            <p:cNvGrpSpPr>
              <a:grpSpLocks/>
            </p:cNvGrpSpPr>
            <p:nvPr userDrawn="1"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39" name="Rechte verbindingslijn 40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echte verbindingslijn 41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chte verbindingslijn 42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chte verbindingslijn 43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chte verbindingslijn 44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4" name="Groep 45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0" name="Rechte verbindingslijn 51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Rechte verbindingslijn 52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Rechte verbindingslijn 53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Rechte verbindingslijn 54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echte verbindingslijn 55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5" name="Rechte verbindingslijn 46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chte verbindingslijn 47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48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echte verbindingslijn 49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chte verbindingslijn 50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ep 23"/>
            <p:cNvGrpSpPr>
              <a:grpSpLocks/>
            </p:cNvGrpSpPr>
            <p:nvPr userDrawn="1"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3" name="Rechte verbindingslijn 24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Rechte verbindingslijn 25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6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chte verbindingslijn 27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28"/>
              <p:cNvCxnSpPr/>
              <p:nvPr/>
            </p:nvCxnSpPr>
            <p:spPr bwMode="hidden">
              <a:xfrm>
                <a:off x="5151437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" name="Groep 29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4" name="Rechte verbindingslijn 35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echte verbindingslijn 36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Rechte verbindingslijn 37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Rechte verbindingslijn 38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echte verbindingslijn 39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9" name="Rechte verbindingslijn 30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chte verbindingslijn 31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32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3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chte verbindingslijn 34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5" name="Rechte verbindingslijn 57"/>
          <p:cNvCxnSpPr/>
          <p:nvPr/>
        </p:nvCxnSpPr>
        <p:spPr>
          <a:xfrm>
            <a:off x="971551" y="5294313"/>
            <a:ext cx="72009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0385" y="1909346"/>
            <a:ext cx="7203233" cy="3383280"/>
          </a:xfrm>
        </p:spPr>
        <p:txBody>
          <a:bodyPr>
            <a:normAutofit/>
          </a:bodyPr>
          <a:lstStyle>
            <a:lvl1pPr algn="l">
              <a:lnSpc>
                <a:spcPct val="76000"/>
              </a:lnSpc>
              <a:defRPr sz="3375" cap="none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970385" y="5432564"/>
            <a:ext cx="7203233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844" b="0">
                <a:solidFill>
                  <a:schemeClr val="accent1"/>
                </a:solidFill>
              </a:defRPr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1494809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4B280-A734-427E-86DB-5FC4A43AD16E}" type="datetime1">
              <a:rPr lang="nl-NL" smtClean="0"/>
              <a:pPr>
                <a:defRPr/>
              </a:pPr>
              <a:t>13-2-2025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18B79-9E22-44E9-BA62-3A5E3310CA2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6034621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906987" y="489862"/>
            <a:ext cx="1265465" cy="5301343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971549" y="489862"/>
            <a:ext cx="5690508" cy="5301343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1707D-79EF-43D7-9DA3-972359886B6A}" type="datetime1">
              <a:rPr lang="nl-NL" smtClean="0"/>
              <a:pPr>
                <a:defRPr/>
              </a:pPr>
              <a:t>13-2-2025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A2E60-994C-4838-886F-F8D6C3020EA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2192574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F736D-B853-42D1-83F7-4B25AF7EEF52}" type="datetime1">
              <a:rPr lang="nl-NL" smtClean="0"/>
              <a:pPr>
                <a:defRPr/>
              </a:pPr>
              <a:t>13-2-2025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ED1F7D-28B1-4BAF-8106-E3D166CEEF4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5694254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5" name="Rechte verbindingslijn 7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echte verbindingslijn 8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9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10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11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12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3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4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5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6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7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8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9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20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21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22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ep 23"/>
            <p:cNvGrpSpPr>
              <a:grpSpLocks/>
            </p:cNvGrpSpPr>
            <p:nvPr userDrawn="1"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39" name="Rechte verbindingslijn 41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echte verbindingslijn 42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chte verbindingslijn 43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chte verbindingslijn 44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chte verbindingslijn 45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4" name="Groep 46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0" name="Rechte verbindingslijn 52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Rechte verbindingslijn 53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Rechte verbindingslijn 54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Rechte verbindingslijn 55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echte verbindingslijn 56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5" name="Rechte verbindingslijn 47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chte verbindingslijn 48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49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echte verbindingslijn 50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chte verbindingslijn 51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ep 24"/>
            <p:cNvGrpSpPr>
              <a:grpSpLocks/>
            </p:cNvGrpSpPr>
            <p:nvPr userDrawn="1"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3" name="Rechte verbindingslijn 25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Rechte verbindingslijn 26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7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chte verbindingslijn 28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29"/>
              <p:cNvCxnSpPr/>
              <p:nvPr/>
            </p:nvCxnSpPr>
            <p:spPr bwMode="hidden">
              <a:xfrm>
                <a:off x="5151437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" name="Groep 30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4" name="Rechte verbindingslijn 36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echte verbindingslijn 37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Rechte verbindingslijn 38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Rechte verbindingslijn 39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echte verbindingslijn 40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9" name="Rechte verbindingslijn 31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chte verbindingslijn 32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33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4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chte verbindingslijn 35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5" name="Rechte verbindingslijn 57"/>
          <p:cNvCxnSpPr/>
          <p:nvPr/>
        </p:nvCxnSpPr>
        <p:spPr>
          <a:xfrm>
            <a:off x="971551" y="5294313"/>
            <a:ext cx="7200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551" y="2541573"/>
            <a:ext cx="7200900" cy="2743200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defRPr sz="2531" cap="none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71551" y="5431536"/>
            <a:ext cx="72009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844" b="0">
                <a:solidFill>
                  <a:schemeClr val="tx1"/>
                </a:solidFill>
              </a:defRPr>
            </a:lvl1pPr>
            <a:lvl2pPr marL="192881" indent="0">
              <a:buNone/>
              <a:defRPr sz="844"/>
            </a:lvl2pPr>
            <a:lvl3pPr marL="385763" indent="0">
              <a:buNone/>
              <a:defRPr sz="760"/>
            </a:lvl3pPr>
            <a:lvl4pPr marL="578644" indent="0">
              <a:buNone/>
              <a:defRPr sz="675"/>
            </a:lvl4pPr>
            <a:lvl5pPr marL="771525" indent="0">
              <a:buNone/>
              <a:defRPr sz="675"/>
            </a:lvl5pPr>
            <a:lvl6pPr marL="964406" indent="0">
              <a:buNone/>
              <a:defRPr sz="675"/>
            </a:lvl6pPr>
            <a:lvl7pPr marL="1157288" indent="0">
              <a:buNone/>
              <a:defRPr sz="675"/>
            </a:lvl7pPr>
            <a:lvl8pPr marL="1350169" indent="0">
              <a:buNone/>
              <a:defRPr sz="675"/>
            </a:lvl8pPr>
            <a:lvl9pPr marL="1543050" indent="0">
              <a:buNone/>
              <a:defRPr sz="675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6171001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971551" y="1981201"/>
            <a:ext cx="3429000" cy="3810001"/>
          </a:xfrm>
        </p:spPr>
        <p:txBody>
          <a:bodyPr>
            <a:normAutofit/>
          </a:bodyPr>
          <a:lstStyle>
            <a:lvl1pPr>
              <a:defRPr sz="844"/>
            </a:lvl1pPr>
            <a:lvl2pPr>
              <a:defRPr sz="760"/>
            </a:lvl2pPr>
            <a:lvl3pPr>
              <a:defRPr sz="675"/>
            </a:lvl3pPr>
            <a:lvl4pPr>
              <a:defRPr sz="591"/>
            </a:lvl4pPr>
            <a:lvl5pPr>
              <a:defRPr sz="591"/>
            </a:lvl5pPr>
            <a:lvl6pPr>
              <a:defRPr sz="760"/>
            </a:lvl6pPr>
            <a:lvl7pPr>
              <a:defRPr sz="760"/>
            </a:lvl7pPr>
            <a:lvl8pPr>
              <a:defRPr sz="760"/>
            </a:lvl8pPr>
            <a:lvl9pPr>
              <a:defRPr sz="76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43451" y="1981201"/>
            <a:ext cx="3429000" cy="3810001"/>
          </a:xfrm>
        </p:spPr>
        <p:txBody>
          <a:bodyPr>
            <a:normAutofit/>
          </a:bodyPr>
          <a:lstStyle>
            <a:lvl1pPr>
              <a:defRPr sz="844"/>
            </a:lvl1pPr>
            <a:lvl2pPr>
              <a:defRPr sz="760"/>
            </a:lvl2pPr>
            <a:lvl3pPr>
              <a:defRPr sz="675"/>
            </a:lvl3pPr>
            <a:lvl4pPr>
              <a:defRPr sz="591"/>
            </a:lvl4pPr>
            <a:lvl5pPr>
              <a:defRPr sz="591"/>
            </a:lvl5pPr>
            <a:lvl6pPr>
              <a:defRPr sz="760"/>
            </a:lvl6pPr>
            <a:lvl7pPr>
              <a:defRPr sz="760"/>
            </a:lvl7pPr>
            <a:lvl8pPr>
              <a:defRPr sz="760"/>
            </a:lvl8pPr>
            <a:lvl9pPr>
              <a:defRPr sz="76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FC6BB-7F09-4365-A864-5328E777D5EF}" type="datetime1">
              <a:rPr lang="nl-NL" smtClean="0"/>
              <a:pPr>
                <a:defRPr/>
              </a:pPr>
              <a:t>13-2-2025</a:t>
            </a:fld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7E316-1A02-4F52-ABF9-81EA1B894AFE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0661030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71551" y="1818322"/>
            <a:ext cx="3429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844" b="0">
                <a:solidFill>
                  <a:schemeClr val="accent1"/>
                </a:solidFill>
              </a:defRPr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71551" y="2503715"/>
            <a:ext cx="3429000" cy="3287487"/>
          </a:xfrm>
        </p:spPr>
        <p:txBody>
          <a:bodyPr>
            <a:normAutofit/>
          </a:bodyPr>
          <a:lstStyle>
            <a:lvl1pPr>
              <a:defRPr sz="844"/>
            </a:lvl1pPr>
            <a:lvl2pPr>
              <a:defRPr sz="760"/>
            </a:lvl2pPr>
            <a:lvl3pPr>
              <a:defRPr sz="675"/>
            </a:lvl3pPr>
            <a:lvl4pPr>
              <a:defRPr sz="591"/>
            </a:lvl4pPr>
            <a:lvl5pPr>
              <a:defRPr sz="591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743451" y="1818322"/>
            <a:ext cx="3429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844" b="0">
                <a:solidFill>
                  <a:schemeClr val="accent1"/>
                </a:solidFill>
              </a:defRPr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43451" y="2503715"/>
            <a:ext cx="3429000" cy="3287487"/>
          </a:xfrm>
        </p:spPr>
        <p:txBody>
          <a:bodyPr>
            <a:normAutofit/>
          </a:bodyPr>
          <a:lstStyle>
            <a:lvl1pPr>
              <a:defRPr sz="844"/>
            </a:lvl1pPr>
            <a:lvl2pPr>
              <a:defRPr sz="760"/>
            </a:lvl2pPr>
            <a:lvl3pPr>
              <a:defRPr sz="675"/>
            </a:lvl3pPr>
            <a:lvl4pPr>
              <a:defRPr sz="591"/>
            </a:lvl4pPr>
            <a:lvl5pPr>
              <a:defRPr sz="591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2D441-7D34-422D-997B-0C5BAC066E1D}" type="datetime1">
              <a:rPr lang="nl-NL" smtClean="0"/>
              <a:pPr>
                <a:defRPr/>
              </a:pPr>
              <a:t>13-2-2025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FD3B39-E419-4835-A91B-A7C5CA7E304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2733447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F4D9A-52DE-41FE-BFE7-6B136FE5B616}" type="datetime1">
              <a:rPr lang="nl-NL" smtClean="0"/>
              <a:pPr>
                <a:defRPr/>
              </a:pPr>
              <a:t>13-2-2025</a:t>
            </a:fld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778CF-77B2-44E5-B637-82E749F5D79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38019927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6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3" name="Rechte verbindingslijn 161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Rechte verbindingslijn 162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Rechte verbindingslijn 163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echte verbindingslijn 164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165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166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167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168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69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70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71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72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73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74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75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176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oep 177"/>
            <p:cNvGrpSpPr>
              <a:grpSpLocks/>
            </p:cNvGrpSpPr>
            <p:nvPr userDrawn="1"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37" name="Rechte verbindingslijn 195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echte verbindingslijn 196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Rechte verbindingslijn 197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echte verbindingslijn 198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chte verbindingslijn 199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2" name="Groep 200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48" name="Rechte verbindingslijn 206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Rechte verbindingslijn 207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Rechte verbindingslijn 208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Rechte verbindingslijn 209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Rechte verbindingslijn 210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3" name="Rechte verbindingslijn 201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echte verbindingslijn 202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echte verbindingslijn 203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chte verbindingslijn 204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205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ep 178"/>
            <p:cNvGrpSpPr>
              <a:grpSpLocks/>
            </p:cNvGrpSpPr>
            <p:nvPr userDrawn="1"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1" name="Rechte verbindingslijn 179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Rechte verbindingslijn 180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Rechte verbindingslijn 181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Rechte verbindingslijn 182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183"/>
              <p:cNvCxnSpPr/>
              <p:nvPr/>
            </p:nvCxnSpPr>
            <p:spPr bwMode="hidden">
              <a:xfrm>
                <a:off x="5106987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" name="Groep 184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2" name="Rechte verbindingslijn 190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Rechte verbindingslijn 191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Rechte verbindingslijn 192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echte verbindingslijn 193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Rechte verbindingslijn 194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" name="Rechte verbindingslijn 185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186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echte verbindingslijn 187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chte verbindingslijn 188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189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3" name="Tijdelijke aanduiding voor datum 2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F56F4-70BC-4550-BAB2-B16EABDB1E3B}" type="datetime1">
              <a:rPr lang="nl-NL" smtClean="0"/>
              <a:pPr>
                <a:defRPr/>
              </a:pPr>
              <a:t>13-2-2025</a:t>
            </a:fld>
            <a:endParaRPr lang="nl-NL" dirty="0"/>
          </a:p>
        </p:txBody>
      </p:sp>
      <p:sp>
        <p:nvSpPr>
          <p:cNvPr id="54" name="Tijdelijke aanduiding voor voettekst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55" name="Tijdelijke aanduiding voor dianumm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635D4-0621-4B70-AAAE-1959AB80D486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41205267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ep 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6" name="Rechte verbindingslijn 9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10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11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12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13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4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5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6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7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8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9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20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21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22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23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echte verbindingslijn 24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ep 25"/>
            <p:cNvGrpSpPr>
              <a:grpSpLocks/>
            </p:cNvGrpSpPr>
            <p:nvPr userDrawn="1"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0" name="Rechte verbindingslijn 43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chte verbindingslijn 44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chte verbindingslijn 45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chte verbindingslijn 46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echte verbindingslijn 47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5" name="Groep 48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1" name="Rechte verbindingslijn 54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Rechte verbindingslijn 55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Rechte verbindingslijn 56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echte verbindingslijn 57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Rechte verbindingslijn 58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Rechte verbindingslijn 49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50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echte verbindingslijn 51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chte verbindingslijn 52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echte verbindingslijn 53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ep 26"/>
            <p:cNvGrpSpPr>
              <a:grpSpLocks/>
            </p:cNvGrpSpPr>
            <p:nvPr userDrawn="1"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4" name="Rechte verbindingslijn 27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8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chte verbindingslijn 29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30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31"/>
              <p:cNvCxnSpPr/>
              <p:nvPr/>
            </p:nvCxnSpPr>
            <p:spPr bwMode="hidden">
              <a:xfrm>
                <a:off x="5151437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" name="Groep 32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5" name="Rechte verbindingslijn 38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Rechte verbindingslijn 39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Rechte verbindingslijn 40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echte verbindingslijn 41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Rechte verbindingslijn 42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Rechte verbindingslijn 33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34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5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chte verbindingslijn 36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chte verbindingslijn 37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6" name="Rechthoek 6"/>
          <p:cNvSpPr/>
          <p:nvPr/>
        </p:nvSpPr>
        <p:spPr>
          <a:xfrm>
            <a:off x="0" y="0"/>
            <a:ext cx="54864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cxnSp>
        <p:nvCxnSpPr>
          <p:cNvPr id="57" name="Rechte verbindingslijn 59"/>
          <p:cNvCxnSpPr/>
          <p:nvPr/>
        </p:nvCxnSpPr>
        <p:spPr>
          <a:xfrm>
            <a:off x="5942410" y="2895600"/>
            <a:ext cx="274439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4864" y="571500"/>
            <a:ext cx="2743200" cy="2197100"/>
          </a:xfrm>
        </p:spPr>
        <p:txBody>
          <a:bodyPr>
            <a:normAutofit/>
          </a:bodyPr>
          <a:lstStyle>
            <a:lvl1pPr>
              <a:defRPr sz="1097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07398" y="571500"/>
            <a:ext cx="4663440" cy="5715000"/>
          </a:xfrm>
        </p:spPr>
        <p:txBody>
          <a:bodyPr>
            <a:normAutofit/>
          </a:bodyPr>
          <a:lstStyle>
            <a:lvl1pPr>
              <a:defRPr sz="844"/>
            </a:lvl1pPr>
            <a:lvl2pPr>
              <a:defRPr sz="760"/>
            </a:lvl2pPr>
            <a:lvl3pPr>
              <a:defRPr sz="675"/>
            </a:lvl3pPr>
            <a:lvl4pPr>
              <a:defRPr sz="591"/>
            </a:lvl4pPr>
            <a:lvl5pPr>
              <a:defRPr sz="591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5934864" y="2995012"/>
            <a:ext cx="2743200" cy="2285950"/>
          </a:xfrm>
        </p:spPr>
        <p:txBody>
          <a:bodyPr>
            <a:normAutofit/>
          </a:bodyPr>
          <a:lstStyle>
            <a:lvl1pPr marL="0" indent="0">
              <a:spcBef>
                <a:spcPts val="506"/>
              </a:spcBef>
              <a:buNone/>
              <a:defRPr sz="675">
                <a:solidFill>
                  <a:schemeClr val="bg1"/>
                </a:solidFill>
              </a:defRPr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8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7D2C4-24DC-4768-9F78-8DFDBE534BF8}" type="datetime1">
              <a:rPr lang="nl-NL" smtClean="0"/>
              <a:pPr>
                <a:defRPr/>
              </a:pPr>
              <a:t>13-2-2025</a:t>
            </a:fld>
            <a:endParaRPr lang="nl-NL" dirty="0"/>
          </a:p>
        </p:txBody>
      </p:sp>
      <p:sp>
        <p:nvSpPr>
          <p:cNvPr id="59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0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0872F-1974-4B01-8869-0361B1EF6273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25316021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e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6" name="Rechte verbindingslijn 8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9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10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11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12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3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4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5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6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7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8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9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20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21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22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echte verbindingslijn 23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ep 24"/>
            <p:cNvGrpSpPr>
              <a:grpSpLocks/>
            </p:cNvGrpSpPr>
            <p:nvPr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0" name="Rechte verbindingslijn 42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chte verbindingslijn 43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chte verbindingslijn 44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chte verbindingslijn 45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echte verbindingslijn 46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5" name="Groep 47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1" name="Rechte verbindingslijn 53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Rechte verbindingslijn 54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Rechte verbindingslijn 55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echte verbindingslijn 56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Rechte verbindingslijn 57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Rechte verbindingslijn 48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49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echte verbindingslijn 50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chte verbindingslijn 51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echte verbindingslijn 52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ep 25"/>
            <p:cNvGrpSpPr>
              <a:grpSpLocks/>
            </p:cNvGrpSpPr>
            <p:nvPr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4" name="Rechte verbindingslijn 26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7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chte verbindingslijn 28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29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30"/>
              <p:cNvCxnSpPr/>
              <p:nvPr/>
            </p:nvCxnSpPr>
            <p:spPr bwMode="hidden">
              <a:xfrm>
                <a:off x="5151437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" name="Groep 31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5" name="Rechte verbindingslijn 37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Rechte verbindingslijn 38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Rechte verbindingslijn 39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echte verbindingslijn 40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Rechte verbindingslijn 41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Rechte verbindingslijn 32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33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4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chte verbindingslijn 35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chte verbindingslijn 36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6" name="Rechthoek 59"/>
          <p:cNvSpPr/>
          <p:nvPr/>
        </p:nvSpPr>
        <p:spPr>
          <a:xfrm>
            <a:off x="0" y="0"/>
            <a:ext cx="54864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cxnSp>
        <p:nvCxnSpPr>
          <p:cNvPr id="57" name="Rechte verbindingslijn 58"/>
          <p:cNvCxnSpPr/>
          <p:nvPr/>
        </p:nvCxnSpPr>
        <p:spPr>
          <a:xfrm>
            <a:off x="5942410" y="2895600"/>
            <a:ext cx="274439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309" y="-159"/>
            <a:ext cx="54864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844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2171" y="576072"/>
            <a:ext cx="2743200" cy="2194560"/>
          </a:xfrm>
        </p:spPr>
        <p:txBody>
          <a:bodyPr>
            <a:normAutofit/>
          </a:bodyPr>
          <a:lstStyle>
            <a:lvl1pPr>
              <a:defRPr sz="1097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5932171" y="2999232"/>
            <a:ext cx="2743200" cy="2286000"/>
          </a:xfrm>
        </p:spPr>
        <p:txBody>
          <a:bodyPr/>
          <a:lstStyle>
            <a:lvl1pPr marL="0" indent="0">
              <a:spcBef>
                <a:spcPts val="506"/>
              </a:spcBef>
              <a:buNone/>
              <a:defRPr sz="675">
                <a:solidFill>
                  <a:schemeClr val="bg1"/>
                </a:solidFill>
              </a:defRPr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28517873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ep 9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97" name="Rechte verbindingslijn 96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Rechte verbindingslijn 97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Rechte verbindingslijn 98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Rechte verbindingslijn 99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Rechte verbindingslijn 100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Rechte verbindingslijn 101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Rechte verbindingslijn 102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Rechte verbindingslijn 103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Rechte verbindingslijn 104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Rechte verbindingslijn 105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Rechte verbindingslijn 106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Rechte verbindingslijn 107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Rechte verbindingslijn 108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Rechte verbindingslijn 109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Rechte verbindingslijn 110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Rechte verbindingslijn 111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49" name="Groep 112"/>
            <p:cNvGrpSpPr>
              <a:grpSpLocks/>
            </p:cNvGrpSpPr>
            <p:nvPr userDrawn="1"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Rechte verbindingslijn 130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Rechte verbindingslijn 131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Rechte verbindingslijn 132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Rechte verbindingslijn 133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Rechte verbindingslijn 134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72" name="Groep 135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Rechte verbindingslijn 141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Rechte verbindingslijn 142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Rechte verbindingslijn 143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Rechte verbindingslijn 144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Rechte verbindingslijn 145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Rechte verbindingslijn 136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Rechte verbindingslijn 137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Rechte verbindingslijn 138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Rechte verbindingslijn 139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Rechte verbindingslijn 140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0" name="Groep 113"/>
            <p:cNvGrpSpPr>
              <a:grpSpLocks/>
            </p:cNvGrpSpPr>
            <p:nvPr userDrawn="1"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Rechte verbindingslijn 114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Rechte verbindingslijn 115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Rechte verbindingslijn 116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Rechte verbindingslijn 117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Rechte verbindingslijn 118"/>
              <p:cNvCxnSpPr/>
              <p:nvPr/>
            </p:nvCxnSpPr>
            <p:spPr bwMode="hidden">
              <a:xfrm>
                <a:off x="5106987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56" name="Groep 119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Rechte verbindingslijn 125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Rechte verbindingslijn 126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Rechte verbindingslijn 127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Rechte verbindingslijn 128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Rechte verbindingslijn 129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Rechte verbindingslijn 120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Rechte verbindingslijn 121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Rechte verbindingslijn 122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Rechte verbindingslijn 123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Rechte verbindingslijn 124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27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971551" y="503238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het opmaakprofiel te bewerken</a:t>
            </a:r>
          </a:p>
        </p:txBody>
      </p:sp>
      <p:sp>
        <p:nvSpPr>
          <p:cNvPr id="1028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971551" y="1981200"/>
            <a:ext cx="72009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de opmaakprofielen van de </a:t>
            </a:r>
            <a:r>
              <a:rPr lang="nl-NL" dirty="0" err="1"/>
              <a:t>modeltekst</a:t>
            </a:r>
            <a:r>
              <a:rPr lang="nl-NL" dirty="0"/>
              <a:t>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971111" y="6289675"/>
            <a:ext cx="723900" cy="222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338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2837EE3-D56E-4200-B40C-B965BED2FC4A}" type="datetime1">
              <a:rPr lang="nl-NL" smtClean="0"/>
              <a:pPr>
                <a:defRPr/>
              </a:pPr>
              <a:t>13-2-2025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57202" y="6289675"/>
            <a:ext cx="4595813" cy="222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338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7998619" y="6289675"/>
            <a:ext cx="689372" cy="222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338">
                <a:solidFill>
                  <a:srgbClr val="959795"/>
                </a:solidFill>
              </a:defRPr>
            </a:lvl1pPr>
          </a:lstStyle>
          <a:p>
            <a:fld id="{1C772DE6-7D70-46FA-9224-D8E6BE331B61}" type="slidenum">
              <a:rPr lang="nl-NL" smtClean="0"/>
              <a:pPr/>
              <a:t>‹nr.›</a:t>
            </a:fld>
            <a:endParaRPr lang="nl-NL" dirty="0"/>
          </a:p>
        </p:txBody>
      </p:sp>
      <p:cxnSp>
        <p:nvCxnSpPr>
          <p:cNvPr id="148" name="Rechte verbindingslijn 147"/>
          <p:cNvCxnSpPr/>
          <p:nvPr/>
        </p:nvCxnSpPr>
        <p:spPr>
          <a:xfrm>
            <a:off x="457200" y="6172200"/>
            <a:ext cx="8229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4" r:id="rId2"/>
    <p:sldLayoutId id="2147483661" r:id="rId3"/>
    <p:sldLayoutId id="2147483655" r:id="rId4"/>
    <p:sldLayoutId id="2147483656" r:id="rId5"/>
    <p:sldLayoutId id="2147483657" r:id="rId6"/>
    <p:sldLayoutId id="2147483662" r:id="rId7"/>
    <p:sldLayoutId id="2147483663" r:id="rId8"/>
    <p:sldLayoutId id="2147483664" r:id="rId9"/>
    <p:sldLayoutId id="2147483658" r:id="rId10"/>
    <p:sldLayoutId id="2147483659" r:id="rId11"/>
  </p:sldLayoutIdLst>
  <p:transition spd="med">
    <p:fade/>
  </p:transition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5pPr>
      <a:lvl6pPr marL="192881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6pPr>
      <a:lvl7pPr marL="385763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7pPr>
      <a:lvl8pPr marL="578644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8pPr>
      <a:lvl9pPr marL="77152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9pPr>
    </p:titleStyle>
    <p:bodyStyle>
      <a:lvl1pPr marL="96441" indent="-96441" algn="l" rtl="0" eaLnBrk="1" fontAlgn="base" hangingPunct="1">
        <a:lnSpc>
          <a:spcPct val="90000"/>
        </a:lnSpc>
        <a:spcBef>
          <a:spcPts val="76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indent="-77019" algn="l" rtl="0" eaLnBrk="1" fontAlgn="base" hangingPunct="1">
        <a:lnSpc>
          <a:spcPct val="90000"/>
        </a:lnSpc>
        <a:spcBef>
          <a:spcPts val="506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289322" indent="-75680" algn="l" rtl="0" eaLnBrk="1" fontAlgn="base" hangingPunct="1">
        <a:lnSpc>
          <a:spcPct val="90000"/>
        </a:lnSpc>
        <a:spcBef>
          <a:spcPts val="338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675" kern="1200">
          <a:solidFill>
            <a:schemeClr val="tx1"/>
          </a:solidFill>
          <a:latin typeface="+mn-lt"/>
          <a:ea typeface="+mn-ea"/>
          <a:cs typeface="+mn-cs"/>
        </a:defRPr>
      </a:lvl3pPr>
      <a:lvl4pPr marL="385763" indent="-77019" algn="l" rtl="0" eaLnBrk="1" fontAlgn="base" hangingPunct="1">
        <a:lnSpc>
          <a:spcPct val="90000"/>
        </a:lnSpc>
        <a:spcBef>
          <a:spcPts val="338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4pPr>
      <a:lvl5pPr marL="482204" indent="-75680" algn="l" rtl="0" eaLnBrk="1" fontAlgn="base" hangingPunct="1">
        <a:lnSpc>
          <a:spcPct val="90000"/>
        </a:lnSpc>
        <a:spcBef>
          <a:spcPts val="254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5pPr>
      <a:lvl6pPr marL="578644" indent="-77153" algn="l" defTabSz="385763" rtl="0" eaLnBrk="1" latinLnBrk="0" hangingPunct="1">
        <a:lnSpc>
          <a:spcPct val="90000"/>
        </a:lnSpc>
        <a:spcBef>
          <a:spcPts val="254"/>
        </a:spcBef>
        <a:buClr>
          <a:schemeClr val="accent1"/>
        </a:buClr>
        <a:buSzPct val="100000"/>
        <a:buFont typeface="Arial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6pPr>
      <a:lvl7pPr marL="675085" indent="-75680" algn="l" defTabSz="385763" rtl="0" eaLnBrk="1" latinLnBrk="0" hangingPunct="1">
        <a:lnSpc>
          <a:spcPct val="90000"/>
        </a:lnSpc>
        <a:spcBef>
          <a:spcPts val="254"/>
        </a:spcBef>
        <a:buClr>
          <a:schemeClr val="accent1"/>
        </a:buClr>
        <a:buSzPct val="100000"/>
        <a:buFont typeface="Arial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7pPr>
      <a:lvl8pPr marL="771525" indent="-77153" algn="l" defTabSz="385763" rtl="0" eaLnBrk="1" latinLnBrk="0" hangingPunct="1">
        <a:lnSpc>
          <a:spcPct val="90000"/>
        </a:lnSpc>
        <a:spcBef>
          <a:spcPts val="254"/>
        </a:spcBef>
        <a:buClr>
          <a:schemeClr val="accent1"/>
        </a:buClr>
        <a:buSzPct val="100000"/>
        <a:buFont typeface="Arial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8pPr>
      <a:lvl9pPr marL="867966" indent="-75680" algn="l" defTabSz="385763" rtl="0" eaLnBrk="1" latinLnBrk="0" hangingPunct="1">
        <a:lnSpc>
          <a:spcPct val="90000"/>
        </a:lnSpc>
        <a:spcBef>
          <a:spcPts val="254"/>
        </a:spcBef>
        <a:buClr>
          <a:schemeClr val="accent1"/>
        </a:buClr>
        <a:buSzPct val="100000"/>
        <a:buFont typeface="Arial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03" y="126305"/>
            <a:ext cx="2596448" cy="11080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0365FC48-A56B-4D51-928E-EF8A84C849D8}"/>
              </a:ext>
            </a:extLst>
          </p:cNvPr>
          <p:cNvSpPr txBox="1"/>
          <p:nvPr/>
        </p:nvSpPr>
        <p:spPr>
          <a:xfrm flipH="1">
            <a:off x="733937" y="1234345"/>
            <a:ext cx="7427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i="1" dirty="0"/>
              <a:t> </a:t>
            </a:r>
            <a:endParaRPr lang="nl-NL" sz="2400" dirty="0">
              <a:solidFill>
                <a:srgbClr val="003399"/>
              </a:solidFill>
              <a:latin typeface="Lato" panose="020F0502020204030203" pitchFamily="34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33514E8-DCE7-488D-6874-E9008D6B67B1}"/>
              </a:ext>
            </a:extLst>
          </p:cNvPr>
          <p:cNvSpPr txBox="1"/>
          <p:nvPr/>
        </p:nvSpPr>
        <p:spPr>
          <a:xfrm>
            <a:off x="733937" y="5983070"/>
            <a:ext cx="1864613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februari 2025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0E8BF61C-8690-9A1F-8189-6B9BD60F77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1019456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665012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67758-6AC4-88F6-5540-644034E49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00C6DE23-D0F2-DD1C-90F0-AAE840EBF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3875" y="237437"/>
            <a:ext cx="5288146" cy="642938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</a:br>
            <a: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  <a:t>   Verbetering financiële positie</a:t>
            </a:r>
          </a:p>
        </p:txBody>
      </p:sp>
      <p:pic>
        <p:nvPicPr>
          <p:cNvPr id="7" name="Picture 3" descr="Macintosh HD:Users:miekehendriks:mieke@futuron.net:werkmap:VVM:VVM Huisstijl:VVM-transparant-big.png">
            <a:extLst>
              <a:ext uri="{FF2B5EF4-FFF2-40B4-BE49-F238E27FC236}">
                <a16:creationId xmlns:a16="http://schemas.microsoft.com/office/drawing/2014/main" id="{79BC1448-B589-7218-D6C1-F820C1F107A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77" y="237437"/>
            <a:ext cx="1898277" cy="89301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62A2AC39-968F-1DE2-3D8B-F1181E3FDB00}"/>
              </a:ext>
            </a:extLst>
          </p:cNvPr>
          <p:cNvSpPr txBox="1"/>
          <p:nvPr/>
        </p:nvSpPr>
        <p:spPr>
          <a:xfrm>
            <a:off x="431393" y="1130454"/>
            <a:ext cx="8281214" cy="4200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Onderdelen van dit streven zijn: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Het behoud van huidige en groei met nieuwe leden.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Het optimaliseren van werkprocessen waardoor de kosten verlaagd worden.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De contributie tarieven en bijdragen voor certificering worden in 2025 verhoogd. (besluit ALV d.d. 6 december 2024)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Het verhogen van de vrijwillige bijdragen voor workshops door een betere uitleg naar de deelnemers over de kosten die de vereniging hiervoor maakt.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Voor PR inspanningen voor opleiders zal een bijdrage in rekening worden gebracht.</a:t>
            </a:r>
            <a:endParaRPr kumimoji="0" lang="nl-NL" sz="2000" b="0" i="0" u="none" strike="noStrike" kern="1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Lato 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67E8344E-8E21-1296-E484-ADD52E33FD4C}"/>
              </a:ext>
            </a:extLst>
          </p:cNvPr>
          <p:cNvSpPr txBox="1"/>
          <p:nvPr/>
        </p:nvSpPr>
        <p:spPr>
          <a:xfrm>
            <a:off x="390391" y="6203506"/>
            <a:ext cx="1864613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februari 2025</a:t>
            </a:r>
          </a:p>
        </p:txBody>
      </p:sp>
    </p:spTree>
    <p:extLst>
      <p:ext uri="{BB962C8B-B14F-4D97-AF65-F5344CB8AC3E}">
        <p14:creationId xmlns:p14="http://schemas.microsoft.com/office/powerpoint/2010/main" val="3692053858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2288668" y="386995"/>
            <a:ext cx="6734034" cy="642938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</a:br>
            <a: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  <a:t>   Winst- en verliesrekening 2024</a:t>
            </a:r>
          </a:p>
        </p:txBody>
      </p:sp>
      <p:pic>
        <p:nvPicPr>
          <p:cNvPr id="7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65" y="386995"/>
            <a:ext cx="1993591" cy="82604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A88783E6-DD6B-D0EB-00B3-3A2A006B13CD}"/>
              </a:ext>
            </a:extLst>
          </p:cNvPr>
          <p:cNvSpPr txBox="1"/>
          <p:nvPr/>
        </p:nvSpPr>
        <p:spPr>
          <a:xfrm>
            <a:off x="390391" y="6203506"/>
            <a:ext cx="1864613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februari 2025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8CD677DE-49D9-0C45-6AA0-5286A615E6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081" y="1122218"/>
            <a:ext cx="5757895" cy="50084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8762170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C1745-B054-1483-CCC4-66066F84E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EC541EF4-7DAA-B3F8-9A27-FABFA8EE7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8668" y="386995"/>
            <a:ext cx="6734034" cy="642938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</a:br>
            <a: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  <a:t>   Balans 31-12-2024</a:t>
            </a:r>
          </a:p>
        </p:txBody>
      </p:sp>
      <p:pic>
        <p:nvPicPr>
          <p:cNvPr id="7" name="Picture 3" descr="Macintosh HD:Users:miekehendriks:mieke@futuron.net:werkmap:VVM:VVM Huisstijl:VVM-transparant-big.png">
            <a:extLst>
              <a:ext uri="{FF2B5EF4-FFF2-40B4-BE49-F238E27FC236}">
                <a16:creationId xmlns:a16="http://schemas.microsoft.com/office/drawing/2014/main" id="{ACC19216-9119-C096-E6D3-D68280290F1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65" y="386995"/>
            <a:ext cx="1993591" cy="82604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7D386225-F8C2-F394-4715-B707FEDF8832}"/>
              </a:ext>
            </a:extLst>
          </p:cNvPr>
          <p:cNvSpPr txBox="1"/>
          <p:nvPr/>
        </p:nvSpPr>
        <p:spPr>
          <a:xfrm>
            <a:off x="390391" y="6203506"/>
            <a:ext cx="1864613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februari 2025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39989C2-1574-EB72-11F9-F8A46514C7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299" y="1974273"/>
            <a:ext cx="8300550" cy="2222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110903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F30D4-E638-DEAA-2C6A-BC84DFA66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C7D4470B-D514-CC9B-0C78-BC466E3BA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4229" y="241469"/>
            <a:ext cx="5288146" cy="642938"/>
          </a:xfrm>
        </p:spPr>
        <p:txBody>
          <a:bodyPr anchor="b"/>
          <a:lstStyle/>
          <a:p>
            <a:pPr>
              <a:lnSpc>
                <a:spcPct val="150000"/>
              </a:lnSpc>
            </a:pPr>
            <a:br>
              <a:rPr lang="nl-NL" sz="2800" dirty="0">
                <a:solidFill>
                  <a:srgbClr val="D15A3E"/>
                </a:solidFill>
                <a:latin typeface="Aleo" panose="020F0302020204030203" pitchFamily="34" charset="0"/>
              </a:rPr>
            </a:br>
            <a:r>
              <a:rPr lang="nl-NL" sz="2800" dirty="0">
                <a:solidFill>
                  <a:srgbClr val="D15A3E"/>
                </a:solidFill>
                <a:latin typeface="Aleo" panose="020F0302020204030203" pitchFamily="34" charset="0"/>
              </a:rPr>
              <a:t>Kascommissie</a:t>
            </a:r>
            <a:endParaRPr lang="nl-NL" sz="2400" dirty="0">
              <a:solidFill>
                <a:srgbClr val="D15A3E"/>
              </a:solidFill>
              <a:latin typeface="Aleo" panose="020F0302020204030203" pitchFamily="34" charset="0"/>
            </a:endParaRPr>
          </a:p>
        </p:txBody>
      </p:sp>
      <p:pic>
        <p:nvPicPr>
          <p:cNvPr id="7" name="Picture 3" descr="Macintosh HD:Users:miekehendriks:mieke@futuron.net:werkmap:VVM:VVM Huisstijl:VVM-transparant-big.png">
            <a:extLst>
              <a:ext uri="{FF2B5EF4-FFF2-40B4-BE49-F238E27FC236}">
                <a16:creationId xmlns:a16="http://schemas.microsoft.com/office/drawing/2014/main" id="{20D32B92-776F-6F48-C770-0E3618DE5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77" y="241469"/>
            <a:ext cx="1898277" cy="8290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1C6FACB9-E381-AD79-411B-BD302494D691}"/>
              </a:ext>
            </a:extLst>
          </p:cNvPr>
          <p:cNvSpPr txBox="1"/>
          <p:nvPr/>
        </p:nvSpPr>
        <p:spPr>
          <a:xfrm>
            <a:off x="1244215" y="1742741"/>
            <a:ext cx="55087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000099"/>
                </a:solidFill>
                <a:latin typeface="Lato" panose="020F0502020204030203" pitchFamily="34" charset="0"/>
              </a:rPr>
              <a:t>Kascommissie 2024, William van Hoeck en </a:t>
            </a:r>
            <a:r>
              <a:rPr lang="nl-NL" sz="2400" dirty="0" err="1">
                <a:solidFill>
                  <a:srgbClr val="000099"/>
                </a:solidFill>
                <a:latin typeface="Lato" panose="020F0502020204030203" pitchFamily="34" charset="0"/>
              </a:rPr>
              <a:t>Jacquelin</a:t>
            </a:r>
            <a:r>
              <a:rPr lang="nl-NL" sz="2400" dirty="0">
                <a:solidFill>
                  <a:srgbClr val="000099"/>
                </a:solidFill>
                <a:latin typeface="Lato" panose="020F0502020204030203" pitchFamily="34" charset="0"/>
              </a:rPr>
              <a:t> </a:t>
            </a:r>
            <a:r>
              <a:rPr lang="nl-NL" sz="2400" dirty="0" err="1">
                <a:solidFill>
                  <a:srgbClr val="000099"/>
                </a:solidFill>
                <a:latin typeface="Lato" panose="020F0502020204030203" pitchFamily="34" charset="0"/>
              </a:rPr>
              <a:t>Zents</a:t>
            </a:r>
            <a:r>
              <a:rPr lang="nl-NL" sz="2400" dirty="0">
                <a:solidFill>
                  <a:srgbClr val="000099"/>
                </a:solidFill>
                <a:latin typeface="Lato" panose="020F0502020204030203" pitchFamily="34" charset="0"/>
              </a:rPr>
              <a:t> nog een keer?</a:t>
            </a:r>
          </a:p>
          <a:p>
            <a:r>
              <a:rPr lang="nl-NL" sz="2400" dirty="0">
                <a:latin typeface="Lato" panose="020F0502020204030203" pitchFamily="34" charset="0"/>
              </a:rPr>
              <a:t>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000099"/>
                </a:solidFill>
                <a:latin typeface="Lato" panose="020F0502020204030203" pitchFamily="34" charset="0"/>
              </a:rPr>
              <a:t>Nieuwe leden voor 2025?</a:t>
            </a:r>
          </a:p>
          <a:p>
            <a:r>
              <a:rPr lang="nl-NL" sz="2400" dirty="0">
                <a:latin typeface="Lato" panose="020F0502020204030203" pitchFamily="34" charset="0"/>
              </a:rPr>
              <a:t>   </a:t>
            </a:r>
          </a:p>
          <a:p>
            <a:endParaRPr lang="nl-NL" sz="2400" dirty="0">
              <a:solidFill>
                <a:srgbClr val="000099"/>
              </a:solidFill>
              <a:latin typeface="Lato" panose="020F0502020204030203" pitchFamily="34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EAC044F-E974-E029-AE3A-345395D46281}"/>
              </a:ext>
            </a:extLst>
          </p:cNvPr>
          <p:cNvSpPr txBox="1"/>
          <p:nvPr/>
        </p:nvSpPr>
        <p:spPr>
          <a:xfrm>
            <a:off x="390391" y="6203506"/>
            <a:ext cx="1864613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februari 2025</a:t>
            </a:r>
          </a:p>
        </p:txBody>
      </p:sp>
    </p:spTree>
    <p:extLst>
      <p:ext uri="{BB962C8B-B14F-4D97-AF65-F5344CB8AC3E}">
        <p14:creationId xmlns:p14="http://schemas.microsoft.com/office/powerpoint/2010/main" val="3522662671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12" y="401160"/>
            <a:ext cx="2902405" cy="126342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kstvak 3"/>
          <p:cNvSpPr txBox="1"/>
          <p:nvPr/>
        </p:nvSpPr>
        <p:spPr>
          <a:xfrm>
            <a:off x="1052948" y="2476014"/>
            <a:ext cx="7460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003399"/>
                </a:solidFill>
                <a:latin typeface="Aleo" panose="020F0302020204030203" pitchFamily="34" charset="0"/>
              </a:rPr>
              <a:t>Rondvraag/afsluiting vergadering       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5DDBB71-2FA5-E27B-D4D1-AE82094CE8E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969963" y="5432425"/>
            <a:ext cx="1630575" cy="2169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90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februari 2025</a:t>
            </a:r>
          </a:p>
        </p:txBody>
      </p:sp>
    </p:spTree>
    <p:extLst>
      <p:ext uri="{BB962C8B-B14F-4D97-AF65-F5344CB8AC3E}">
        <p14:creationId xmlns:p14="http://schemas.microsoft.com/office/powerpoint/2010/main" val="2583219285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el 1"/>
          <p:cNvSpPr>
            <a:spLocks noGrp="1"/>
          </p:cNvSpPr>
          <p:nvPr>
            <p:ph type="title"/>
          </p:nvPr>
        </p:nvSpPr>
        <p:spPr>
          <a:xfrm>
            <a:off x="1939019" y="2802319"/>
            <a:ext cx="5804452" cy="51349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leo" panose="020F0502020204030203" pitchFamily="34" charset="0"/>
              </a:rPr>
              <a:t>Dank </a:t>
            </a:r>
            <a:r>
              <a:rPr lang="en-US" sz="3200" dirty="0" err="1">
                <a:latin typeface="Aleo" panose="020F0502020204030203" pitchFamily="34" charset="0"/>
              </a:rPr>
              <a:t>voor</a:t>
            </a:r>
            <a:r>
              <a:rPr lang="en-US" sz="3200" dirty="0">
                <a:latin typeface="Aleo" panose="020F0502020204030203" pitchFamily="34" charset="0"/>
              </a:rPr>
              <a:t>  </a:t>
            </a:r>
            <a:r>
              <a:rPr lang="en-US" sz="3200" dirty="0" err="1">
                <a:latin typeface="Aleo" panose="020F0502020204030203" pitchFamily="34" charset="0"/>
              </a:rPr>
              <a:t>jullie</a:t>
            </a:r>
            <a:r>
              <a:rPr lang="en-US" sz="3200" dirty="0">
                <a:latin typeface="Aleo" panose="020F0502020204030203" pitchFamily="34" charset="0"/>
              </a:rPr>
              <a:t> </a:t>
            </a:r>
            <a:r>
              <a:rPr lang="en-US" sz="3200" dirty="0" err="1">
                <a:latin typeface="Aleo" panose="020F0502020204030203" pitchFamily="34" charset="0"/>
              </a:rPr>
              <a:t>bijdrage</a:t>
            </a:r>
            <a:endParaRPr lang="nl-NL" sz="3200" dirty="0">
              <a:latin typeface="Aleo" panose="020F0502020204030203" pitchFamily="34" charset="0"/>
            </a:endParaRPr>
          </a:p>
        </p:txBody>
      </p:sp>
      <p:pic>
        <p:nvPicPr>
          <p:cNvPr id="4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643" y="352420"/>
            <a:ext cx="1560884" cy="69397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4E775ACB-9422-C950-DB3A-08E39BD6E93F}"/>
              </a:ext>
            </a:extLst>
          </p:cNvPr>
          <p:cNvSpPr txBox="1"/>
          <p:nvPr/>
        </p:nvSpPr>
        <p:spPr>
          <a:xfrm>
            <a:off x="438250" y="6267823"/>
            <a:ext cx="1891865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latin typeface="Aleo" panose="020F0502020204030203" pitchFamily="34" charset="0"/>
              </a:rPr>
              <a:t>VVM - ALV  14 februari 2025</a:t>
            </a:r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7392D-904C-1D94-4EB3-F4E45E8A6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el 1">
            <a:extLst>
              <a:ext uri="{FF2B5EF4-FFF2-40B4-BE49-F238E27FC236}">
                <a16:creationId xmlns:a16="http://schemas.microsoft.com/office/drawing/2014/main" id="{38A56961-7B0F-0EEC-93F1-4FDA0CA17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5931" y="247118"/>
            <a:ext cx="6387548" cy="642938"/>
          </a:xfrm>
        </p:spPr>
        <p:txBody>
          <a:bodyPr anchor="ctr"/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solidFill>
                  <a:srgbClr val="D15A3E"/>
                </a:solidFill>
                <a:latin typeface="Aleo" panose="020F03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Toepassing Mindfulness</a:t>
            </a:r>
            <a:endParaRPr lang="nl-NL" sz="2800" dirty="0">
              <a:solidFill>
                <a:srgbClr val="D15A3E"/>
              </a:solidFill>
              <a:effectLst/>
              <a:latin typeface="Aleo" panose="020F030202020403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386" name="Tijdelijke aanduiding voor inhoud 2">
            <a:extLst>
              <a:ext uri="{FF2B5EF4-FFF2-40B4-BE49-F238E27FC236}">
                <a16:creationId xmlns:a16="http://schemas.microsoft.com/office/drawing/2014/main" id="{0C5D1EE6-C728-FE43-D18A-18A880F4A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845" y="1532226"/>
            <a:ext cx="7026347" cy="2925474"/>
          </a:xfrm>
        </p:spPr>
        <p:txBody>
          <a:bodyPr/>
          <a:lstStyle/>
          <a:p>
            <a:pPr marL="34290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Korte inleiding en instructies (5 min.)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 groepjes uiteen rondom 2 punten (25 min.)</a:t>
            </a:r>
            <a:endParaRPr lang="nl-NL" sz="2400" dirty="0">
              <a:solidFill>
                <a:srgbClr val="003399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400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Plenaire uitwisseling (20 min.)</a:t>
            </a:r>
            <a:endParaRPr lang="nl-NL" sz="2400" dirty="0">
              <a:solidFill>
                <a:srgbClr val="0033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4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Afsluitende samenvatting (10 min.)</a:t>
            </a:r>
            <a:endParaRPr lang="nl-NL" sz="2400" dirty="0">
              <a:solidFill>
                <a:srgbClr val="003399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endParaRPr lang="nl-NL" sz="2400" dirty="0">
              <a:solidFill>
                <a:srgbClr val="003399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endParaRPr lang="nl-NL" sz="2400" dirty="0">
              <a:effectLst/>
            </a:endParaRPr>
          </a:p>
        </p:txBody>
      </p:sp>
      <p:pic>
        <p:nvPicPr>
          <p:cNvPr id="4" name="Picture 3" descr="Macintosh HD:Users:miekehendriks:mieke@futuron.net:werkmap:VVM:VVM Huisstijl:VVM-transparant-big.png">
            <a:extLst>
              <a:ext uri="{FF2B5EF4-FFF2-40B4-BE49-F238E27FC236}">
                <a16:creationId xmlns:a16="http://schemas.microsoft.com/office/drawing/2014/main" id="{5A46C3F7-C5F0-088A-34E5-4C37218FB36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325" y="210436"/>
            <a:ext cx="1594624" cy="73191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3BD9B023-F80A-020C-F9C3-257DCE8EA164}"/>
              </a:ext>
            </a:extLst>
          </p:cNvPr>
          <p:cNvSpPr txBox="1"/>
          <p:nvPr/>
        </p:nvSpPr>
        <p:spPr>
          <a:xfrm>
            <a:off x="364091" y="6293187"/>
            <a:ext cx="1864613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februari 2025</a:t>
            </a:r>
          </a:p>
        </p:txBody>
      </p:sp>
    </p:spTree>
    <p:extLst>
      <p:ext uri="{BB962C8B-B14F-4D97-AF65-F5344CB8AC3E}">
        <p14:creationId xmlns:p14="http://schemas.microsoft.com/office/powerpoint/2010/main" val="972905979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2851658" y="416737"/>
            <a:ext cx="5288146" cy="642938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</a:br>
            <a: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  <a:t>         Toepassing van Mindfulness</a:t>
            </a:r>
          </a:p>
        </p:txBody>
      </p:sp>
      <p:pic>
        <p:nvPicPr>
          <p:cNvPr id="7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77" y="416737"/>
            <a:ext cx="1993591" cy="82604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E2F25ABF-ADDD-5103-426F-A521307F33BF}"/>
              </a:ext>
            </a:extLst>
          </p:cNvPr>
          <p:cNvSpPr txBox="1"/>
          <p:nvPr/>
        </p:nvSpPr>
        <p:spPr>
          <a:xfrm>
            <a:off x="390391" y="6203506"/>
            <a:ext cx="1864613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februari 2025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3EED41D-8595-807D-C269-0B178FE4A93D}"/>
              </a:ext>
            </a:extLst>
          </p:cNvPr>
          <p:cNvSpPr txBox="1"/>
          <p:nvPr/>
        </p:nvSpPr>
        <p:spPr>
          <a:xfrm>
            <a:off x="564502" y="1674432"/>
            <a:ext cx="801499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Doel: </a:t>
            </a:r>
          </a:p>
          <a:p>
            <a:pPr marL="342900" indent="-342900">
              <a:buFontTx/>
              <a:buChar char="-"/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Met elkaar in gesprek komen over mindfulness;</a:t>
            </a:r>
          </a:p>
          <a:p>
            <a:pPr marL="342900" indent="-342900">
              <a:buFontTx/>
              <a:buChar char="-"/>
            </a:pPr>
            <a:r>
              <a:rPr lang="nl-NL" sz="2000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Ontdekken hoe andere met mindfulness omgaan (zonder oordeel);</a:t>
            </a:r>
          </a:p>
          <a:p>
            <a:pPr marL="342900" indent="-342900">
              <a:buFontTx/>
              <a:buChar char="-"/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Van elkaar ideeën opdoen en leren;</a:t>
            </a:r>
          </a:p>
          <a:p>
            <a:pPr marL="342900" indent="-342900">
              <a:buFontTx/>
              <a:buChar char="-"/>
            </a:pPr>
            <a:endParaRPr lang="nl-NL" sz="2000" dirty="0">
              <a:solidFill>
                <a:srgbClr val="0033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>
              <a:buFontTx/>
              <a:buChar char="-"/>
            </a:pPr>
            <a:endParaRPr lang="nl-NL" sz="2000" dirty="0">
              <a:solidFill>
                <a:srgbClr val="0033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Er zijn twee vragen:</a:t>
            </a:r>
          </a:p>
          <a:p>
            <a:pPr marL="342900" indent="-342900">
              <a:buFontTx/>
              <a:buChar char="-"/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Hoe beoefen jij je eigen mindfulness? Wat zijn de belangrijkste accenten voor jou?</a:t>
            </a:r>
          </a:p>
          <a:p>
            <a:pPr marL="342900" indent="-342900">
              <a:buFontTx/>
              <a:buChar char="-"/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Hoe pas jij de mindfulness toe ten behoeve van anderen? </a:t>
            </a:r>
          </a:p>
          <a:p>
            <a:pPr marL="342900" indent="-342900">
              <a:buFontTx/>
              <a:buChar char="-"/>
            </a:pPr>
            <a:endParaRPr lang="nl-NL" sz="2000" dirty="0">
              <a:solidFill>
                <a:srgbClr val="003399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249515"/>
      </p:ext>
    </p:ext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C7273-940A-1DDD-C886-EB18E1B88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CA0A7D28-D3B8-45ED-C30D-8C0B2B18E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1658" y="416737"/>
            <a:ext cx="5288146" cy="642938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</a:br>
            <a: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  <a:t>         Toepassing van Mindfulness</a:t>
            </a:r>
          </a:p>
        </p:txBody>
      </p:sp>
      <p:pic>
        <p:nvPicPr>
          <p:cNvPr id="7" name="Picture 3" descr="Macintosh HD:Users:miekehendriks:mieke@futuron.net:werkmap:VVM:VVM Huisstijl:VVM-transparant-big.png">
            <a:extLst>
              <a:ext uri="{FF2B5EF4-FFF2-40B4-BE49-F238E27FC236}">
                <a16:creationId xmlns:a16="http://schemas.microsoft.com/office/drawing/2014/main" id="{3382DB40-789E-C7E4-4319-143DFEE5C49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77" y="416737"/>
            <a:ext cx="1993591" cy="82604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2750F31B-688C-4E1C-ABDB-562D5504C4D8}"/>
              </a:ext>
            </a:extLst>
          </p:cNvPr>
          <p:cNvSpPr txBox="1"/>
          <p:nvPr/>
        </p:nvSpPr>
        <p:spPr>
          <a:xfrm>
            <a:off x="390391" y="6203506"/>
            <a:ext cx="1864613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februari 2025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D45C750-AEF7-E26E-D5C3-846E3EE1815A}"/>
              </a:ext>
            </a:extLst>
          </p:cNvPr>
          <p:cNvSpPr txBox="1"/>
          <p:nvPr/>
        </p:nvSpPr>
        <p:spPr>
          <a:xfrm>
            <a:off x="564502" y="1674432"/>
            <a:ext cx="801499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Vervolgen </a:t>
            </a:r>
          </a:p>
          <a:p>
            <a:pPr marL="342900" indent="-342900">
              <a:buFontTx/>
              <a:buChar char="-"/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Groepjes uiteen (ongeveer 4 personen)</a:t>
            </a:r>
          </a:p>
          <a:p>
            <a:pPr marL="342900" indent="-342900">
              <a:buFontTx/>
              <a:buChar char="-"/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Graag iemand die de rapportage op zich neemt</a:t>
            </a:r>
          </a:p>
          <a:p>
            <a:pPr marL="342900" indent="-342900">
              <a:buFontTx/>
              <a:buChar char="-"/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Korte kennismaking en hoe beoefen jij mindfulness (max. 1 min. persoon)</a:t>
            </a:r>
          </a:p>
          <a:p>
            <a:pPr marL="342900" indent="-342900">
              <a:buFontTx/>
              <a:buChar char="-"/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Rondje over de vraag: hoe pas jij mindfulness toe ten behoeve van anderen? (max 2 min.)</a:t>
            </a:r>
          </a:p>
          <a:p>
            <a:pPr marL="342900" indent="-342900">
              <a:buFontTx/>
              <a:buChar char="-"/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Onderling gesprek over de toepassing van mindfulness (10 min.)</a:t>
            </a:r>
          </a:p>
          <a:p>
            <a:pPr marL="342900" indent="-342900">
              <a:buFontTx/>
              <a:buChar char="-"/>
            </a:pPr>
            <a:endParaRPr lang="nl-NL" sz="2000" dirty="0">
              <a:solidFill>
                <a:srgbClr val="0033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>
              <a:buFontTx/>
              <a:buChar char="-"/>
            </a:pPr>
            <a:endParaRPr lang="nl-NL" sz="2000" dirty="0">
              <a:solidFill>
                <a:srgbClr val="0033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>
              <a:buFontTx/>
              <a:buChar char="-"/>
            </a:pPr>
            <a:endParaRPr lang="nl-NL" sz="2000" dirty="0">
              <a:solidFill>
                <a:srgbClr val="003399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978111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B43F4-2E9A-A500-C3FE-16DDA1831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el 1">
            <a:extLst>
              <a:ext uri="{FF2B5EF4-FFF2-40B4-BE49-F238E27FC236}">
                <a16:creationId xmlns:a16="http://schemas.microsoft.com/office/drawing/2014/main" id="{E04A929C-A87C-DDB6-9946-6756CC441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9019" y="2802319"/>
            <a:ext cx="5804452" cy="51349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leo" panose="020F0502020204030203" pitchFamily="34" charset="0"/>
              </a:rPr>
              <a:t>Dank </a:t>
            </a:r>
            <a:r>
              <a:rPr lang="en-US" sz="3200" dirty="0" err="1">
                <a:latin typeface="Aleo" panose="020F0502020204030203" pitchFamily="34" charset="0"/>
              </a:rPr>
              <a:t>voor</a:t>
            </a:r>
            <a:r>
              <a:rPr lang="en-US" sz="3200" dirty="0">
                <a:latin typeface="Aleo" panose="020F0502020204030203" pitchFamily="34" charset="0"/>
              </a:rPr>
              <a:t>  </a:t>
            </a:r>
            <a:r>
              <a:rPr lang="en-US" sz="3200" dirty="0" err="1">
                <a:latin typeface="Aleo" panose="020F0502020204030203" pitchFamily="34" charset="0"/>
              </a:rPr>
              <a:t>jullie</a:t>
            </a:r>
            <a:r>
              <a:rPr lang="en-US" sz="3200" dirty="0">
                <a:latin typeface="Aleo" panose="020F0502020204030203" pitchFamily="34" charset="0"/>
              </a:rPr>
              <a:t> </a:t>
            </a:r>
            <a:r>
              <a:rPr lang="en-US" sz="3200" dirty="0" err="1">
                <a:latin typeface="Aleo" panose="020F0502020204030203" pitchFamily="34" charset="0"/>
              </a:rPr>
              <a:t>bijdrage</a:t>
            </a:r>
            <a:endParaRPr lang="nl-NL" sz="3200" dirty="0">
              <a:latin typeface="Aleo" panose="020F0502020204030203" pitchFamily="34" charset="0"/>
            </a:endParaRPr>
          </a:p>
        </p:txBody>
      </p:sp>
      <p:pic>
        <p:nvPicPr>
          <p:cNvPr id="4" name="Picture 3" descr="Macintosh HD:Users:miekehendriks:mieke@futuron.net:werkmap:VVM:VVM Huisstijl:VVM-transparant-big.png">
            <a:extLst>
              <a:ext uri="{FF2B5EF4-FFF2-40B4-BE49-F238E27FC236}">
                <a16:creationId xmlns:a16="http://schemas.microsoft.com/office/drawing/2014/main" id="{F748DFCE-7136-EAF0-E349-D18CCBB9EE8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643" y="352420"/>
            <a:ext cx="1560884" cy="69397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1AA7D518-AE48-7DD3-2729-E1DC4AA56D08}"/>
              </a:ext>
            </a:extLst>
          </p:cNvPr>
          <p:cNvSpPr txBox="1"/>
          <p:nvPr/>
        </p:nvSpPr>
        <p:spPr>
          <a:xfrm>
            <a:off x="390391" y="6203506"/>
            <a:ext cx="1864613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latin typeface="Aleo" panose="020F0502020204030203" pitchFamily="34" charset="0"/>
              </a:rPr>
              <a:t>VVM - ALV 14 februari 2025</a:t>
            </a:r>
          </a:p>
        </p:txBody>
      </p:sp>
    </p:spTree>
    <p:extLst>
      <p:ext uri="{BB962C8B-B14F-4D97-AF65-F5344CB8AC3E}">
        <p14:creationId xmlns:p14="http://schemas.microsoft.com/office/powerpoint/2010/main" val="2076240675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53" y="162668"/>
            <a:ext cx="2596448" cy="11080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hthoek 1"/>
          <p:cNvSpPr/>
          <p:nvPr/>
        </p:nvSpPr>
        <p:spPr>
          <a:xfrm>
            <a:off x="505981" y="2081638"/>
            <a:ext cx="810793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2800" b="1" dirty="0">
                <a:solidFill>
                  <a:srgbClr val="003399"/>
                </a:solidFill>
                <a:latin typeface="Aleo" panose="020F0302020204030203" pitchFamily="34" charset="0"/>
              </a:rPr>
              <a:t>Welkom</a:t>
            </a:r>
          </a:p>
          <a:p>
            <a:pPr algn="ctr"/>
            <a:r>
              <a:rPr lang="nl-NL" sz="2800" b="1" dirty="0">
                <a:solidFill>
                  <a:srgbClr val="003399"/>
                </a:solidFill>
                <a:latin typeface="Aleo" panose="020F0302020204030203" pitchFamily="34" charset="0"/>
              </a:rPr>
              <a:t> </a:t>
            </a:r>
            <a:endParaRPr lang="nl-NL" sz="2800" dirty="0">
              <a:solidFill>
                <a:srgbClr val="003399"/>
              </a:solidFill>
              <a:latin typeface="Aleo" panose="020F0302020204030203" pitchFamily="34" charset="0"/>
            </a:endParaRPr>
          </a:p>
          <a:p>
            <a:pPr algn="ctr"/>
            <a:r>
              <a:rPr lang="nl-NL" sz="2800" b="1" dirty="0">
                <a:solidFill>
                  <a:srgbClr val="003399"/>
                </a:solidFill>
                <a:latin typeface="Aleo" panose="020F0302020204030203" pitchFamily="34" charset="0"/>
              </a:rPr>
              <a:t>Algemene Ledenvergadering van de</a:t>
            </a:r>
          </a:p>
          <a:p>
            <a:pPr algn="ctr"/>
            <a:r>
              <a:rPr lang="nl-NL" sz="2800" b="1" dirty="0">
                <a:solidFill>
                  <a:srgbClr val="003399"/>
                </a:solidFill>
                <a:latin typeface="Aleo" panose="020F0302020204030203" pitchFamily="34" charset="0"/>
              </a:rPr>
              <a:t>Vereniging voor Mindfulness</a:t>
            </a:r>
          </a:p>
          <a:p>
            <a:pPr algn="ctr"/>
            <a:endParaRPr lang="nl-NL" sz="2800" dirty="0">
              <a:solidFill>
                <a:srgbClr val="003399"/>
              </a:solidFill>
              <a:latin typeface="Aleo" panose="020F0302020204030203" pitchFamily="34" charset="0"/>
            </a:endParaRPr>
          </a:p>
          <a:p>
            <a:pPr algn="ctr"/>
            <a:r>
              <a:rPr lang="nl-NL" sz="2800" b="1" dirty="0">
                <a:solidFill>
                  <a:srgbClr val="003399"/>
                </a:solidFill>
                <a:latin typeface="Aleo" panose="020F0302020204030203" pitchFamily="34" charset="0"/>
              </a:rPr>
              <a:t>14 februari 2025</a:t>
            </a:r>
            <a:endParaRPr lang="nl-NL" sz="2800" dirty="0">
              <a:solidFill>
                <a:srgbClr val="003399"/>
              </a:solidFill>
              <a:latin typeface="Aleo" panose="020F0302020204030203" pitchFamily="34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F2A5574-BA59-B7CE-5D69-F3D07C141547}"/>
              </a:ext>
            </a:extLst>
          </p:cNvPr>
          <p:cNvSpPr txBox="1"/>
          <p:nvPr/>
        </p:nvSpPr>
        <p:spPr>
          <a:xfrm>
            <a:off x="1601515" y="5918487"/>
            <a:ext cx="1864613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februari 2025</a:t>
            </a: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el 1"/>
          <p:cNvSpPr>
            <a:spLocks noGrp="1"/>
          </p:cNvSpPr>
          <p:nvPr>
            <p:ph type="title"/>
          </p:nvPr>
        </p:nvSpPr>
        <p:spPr>
          <a:xfrm>
            <a:off x="2320387" y="250280"/>
            <a:ext cx="6387548" cy="642938"/>
          </a:xfrm>
        </p:spPr>
        <p:txBody>
          <a:bodyPr anchor="ctr"/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solidFill>
                  <a:srgbClr val="D15A3E"/>
                </a:solidFill>
                <a:effectLst/>
                <a:latin typeface="Aleo" panose="020F03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Agenda ALV</a:t>
            </a:r>
          </a:p>
        </p:txBody>
      </p:sp>
      <p:sp>
        <p:nvSpPr>
          <p:cNvPr id="16386" name="Tijdelijke aanduiding voor inhoud 2"/>
          <p:cNvSpPr>
            <a:spLocks noGrp="1"/>
          </p:cNvSpPr>
          <p:nvPr>
            <p:ph idx="1"/>
          </p:nvPr>
        </p:nvSpPr>
        <p:spPr>
          <a:xfrm>
            <a:off x="611229" y="1168793"/>
            <a:ext cx="8456629" cy="5348346"/>
          </a:xfrm>
        </p:spPr>
        <p:txBody>
          <a:bodyPr/>
          <a:lstStyle/>
          <a:p>
            <a:pPr marL="34290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Opening met een korte meditatie (</a:t>
            </a:r>
            <a:r>
              <a:rPr lang="nl-NL" sz="2000" b="1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9</a:t>
            </a: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.30 uur)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Mededelingen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Vaststellen van de agenda</a:t>
            </a:r>
          </a:p>
          <a:p>
            <a:pPr marL="360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Vaststellen van de notulen ALV,</a:t>
            </a:r>
            <a:r>
              <a:rPr lang="nl-NL" sz="2000" b="1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6 december </a:t>
            </a: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2024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Vaststelling van het Jaarverslag 2024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Vaststelling</a:t>
            </a: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jaarrekening 2024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Kascommissie</a:t>
            </a:r>
            <a:endParaRPr lang="nl-NL" sz="2000" b="1" dirty="0">
              <a:solidFill>
                <a:srgbClr val="003399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Rondvraag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Afsluiting van de ALV (10:00 uur)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nl-NL" sz="2000" b="1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Toepassing van mindfulness</a:t>
            </a:r>
            <a:endParaRPr lang="nl-NL" sz="2000" b="1" dirty="0">
              <a:solidFill>
                <a:srgbClr val="003399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4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07" y="176761"/>
            <a:ext cx="1594624" cy="73191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/>
          <p:cNvSpPr txBox="1"/>
          <p:nvPr/>
        </p:nvSpPr>
        <p:spPr>
          <a:xfrm>
            <a:off x="436065" y="6279382"/>
            <a:ext cx="1874231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6 december 2024</a:t>
            </a:r>
          </a:p>
        </p:txBody>
      </p:sp>
    </p:spTree>
    <p:extLst>
      <p:ext uri="{BB962C8B-B14F-4D97-AF65-F5344CB8AC3E}">
        <p14:creationId xmlns:p14="http://schemas.microsoft.com/office/powerpoint/2010/main" val="4179310735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141" y="137001"/>
            <a:ext cx="2902405" cy="126342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kstvak 3"/>
          <p:cNvSpPr txBox="1"/>
          <p:nvPr/>
        </p:nvSpPr>
        <p:spPr>
          <a:xfrm>
            <a:off x="2628900" y="2408571"/>
            <a:ext cx="3764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003399"/>
                </a:solidFill>
                <a:latin typeface="Aleo" panose="020F0302020204030203" pitchFamily="34" charset="0"/>
              </a:rPr>
              <a:t>JAARVERSLAG 2024       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773CB06-0653-6BDA-6336-305D8C3470E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969963" y="5432425"/>
            <a:ext cx="1919115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 februari  2025</a:t>
            </a:r>
          </a:p>
        </p:txBody>
      </p:sp>
    </p:spTree>
    <p:extLst>
      <p:ext uri="{BB962C8B-B14F-4D97-AF65-F5344CB8AC3E}">
        <p14:creationId xmlns:p14="http://schemas.microsoft.com/office/powerpoint/2010/main" val="1989627852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1818656" y="334524"/>
            <a:ext cx="5288146" cy="642938"/>
          </a:xfrm>
        </p:spPr>
        <p:txBody>
          <a:bodyPr anchor="b"/>
          <a:lstStyle/>
          <a:p>
            <a:pPr>
              <a:lnSpc>
                <a:spcPct val="150000"/>
              </a:lnSpc>
            </a:pPr>
            <a:br>
              <a:rPr lang="nl-NL" sz="2800" dirty="0">
                <a:solidFill>
                  <a:srgbClr val="D15A3E"/>
                </a:solidFill>
                <a:latin typeface="Aleo" panose="020F0302020204030203" pitchFamily="34" charset="0"/>
              </a:rPr>
            </a:br>
            <a:r>
              <a:rPr lang="nl-NL" sz="2800" dirty="0">
                <a:solidFill>
                  <a:srgbClr val="D15A3E"/>
                </a:solidFill>
                <a:latin typeface="Aleo" panose="020F0302020204030203" pitchFamily="34" charset="0"/>
              </a:rPr>
              <a:t>         </a:t>
            </a:r>
            <a: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  <a:t>Jaarverslag  2024</a:t>
            </a:r>
          </a:p>
        </p:txBody>
      </p:sp>
      <p:pic>
        <p:nvPicPr>
          <p:cNvPr id="7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77" y="241469"/>
            <a:ext cx="1898277" cy="8290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/>
          <p:cNvSpPr txBox="1"/>
          <p:nvPr/>
        </p:nvSpPr>
        <p:spPr>
          <a:xfrm>
            <a:off x="1244215" y="1742741"/>
            <a:ext cx="55087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000099"/>
                </a:solidFill>
                <a:latin typeface="Lato" panose="020F0502020204030203" pitchFamily="34" charset="0"/>
              </a:rPr>
              <a:t>Mindfulness in de vereniging zelf</a:t>
            </a:r>
          </a:p>
          <a:p>
            <a:r>
              <a:rPr lang="nl-NL" sz="2400" dirty="0">
                <a:latin typeface="Lato" panose="020F0502020204030203" pitchFamily="34" charset="0"/>
              </a:rPr>
              <a:t>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000099"/>
                </a:solidFill>
                <a:latin typeface="Lato" panose="020F0502020204030203" pitchFamily="34" charset="0"/>
              </a:rPr>
              <a:t>Een Mindful netwerk</a:t>
            </a:r>
          </a:p>
          <a:p>
            <a:r>
              <a:rPr lang="nl-NL" sz="2400" dirty="0">
                <a:latin typeface="Lato" panose="020F0502020204030203" pitchFamily="34" charset="0"/>
              </a:rPr>
              <a:t>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000099"/>
                </a:solidFill>
                <a:latin typeface="Lato" panose="020F0502020204030203" pitchFamily="34" charset="0"/>
              </a:rPr>
              <a:t>Een platform voor ontwikkeling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000099"/>
              </a:solidFill>
              <a:latin typeface="Lato" panose="020F050202020403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000099"/>
                </a:solidFill>
                <a:latin typeface="Lato" panose="020F0502020204030203" pitchFamily="34" charset="0"/>
              </a:rPr>
              <a:t>Verbindende factor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000099"/>
              </a:solidFill>
              <a:latin typeface="Lato" panose="020F050202020403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000099"/>
                </a:solidFill>
                <a:latin typeface="Lato" panose="020F0502020204030203" pitchFamily="34" charset="0"/>
              </a:rPr>
              <a:t>Faciliterend voor professionals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D5C53FE1-8C7E-EA34-BA08-3D931B8E10A5}"/>
              </a:ext>
            </a:extLst>
          </p:cNvPr>
          <p:cNvSpPr txBox="1"/>
          <p:nvPr/>
        </p:nvSpPr>
        <p:spPr>
          <a:xfrm>
            <a:off x="390391" y="6203506"/>
            <a:ext cx="1864613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februari 2025</a:t>
            </a:r>
          </a:p>
        </p:txBody>
      </p:sp>
    </p:spTree>
    <p:extLst>
      <p:ext uri="{BB962C8B-B14F-4D97-AF65-F5344CB8AC3E}">
        <p14:creationId xmlns:p14="http://schemas.microsoft.com/office/powerpoint/2010/main" val="2610996218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F2A28-AD46-F9FC-DAD6-80509A48B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A20C9188-DC54-303A-76DC-5DD808885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9027" y="241469"/>
            <a:ext cx="7192418" cy="642938"/>
          </a:xfrm>
        </p:spPr>
        <p:txBody>
          <a:bodyPr anchor="b"/>
          <a:lstStyle/>
          <a:p>
            <a:pPr>
              <a:lnSpc>
                <a:spcPct val="150000"/>
              </a:lnSpc>
            </a:pPr>
            <a:br>
              <a:rPr lang="nl-NL" sz="2800" dirty="0">
                <a:solidFill>
                  <a:srgbClr val="D15A3E"/>
                </a:solidFill>
                <a:latin typeface="Aleo" panose="020F0302020204030203" pitchFamily="34" charset="0"/>
              </a:rPr>
            </a:br>
            <a:r>
              <a:rPr lang="nl-NL" sz="2800" dirty="0">
                <a:solidFill>
                  <a:srgbClr val="D15A3E"/>
                </a:solidFill>
                <a:latin typeface="Aleo" panose="020F0302020204030203" pitchFamily="34" charset="0"/>
              </a:rPr>
              <a:t>        Belangrijke punten van  </a:t>
            </a:r>
            <a: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  <a:t>jaarverslag 2024</a:t>
            </a:r>
          </a:p>
        </p:txBody>
      </p:sp>
      <p:pic>
        <p:nvPicPr>
          <p:cNvPr id="7" name="Picture 3" descr="Macintosh HD:Users:miekehendriks:mieke@futuron.net:werkmap:VVM:VVM Huisstijl:VVM-transparant-big.png">
            <a:extLst>
              <a:ext uri="{FF2B5EF4-FFF2-40B4-BE49-F238E27FC236}">
                <a16:creationId xmlns:a16="http://schemas.microsoft.com/office/drawing/2014/main" id="{ED744F10-767A-EC40-3350-C1C5EB3C4FF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77" y="241469"/>
            <a:ext cx="1898277" cy="8290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DC060FC1-620F-0445-AE9C-582D6CF21ADA}"/>
              </a:ext>
            </a:extLst>
          </p:cNvPr>
          <p:cNvSpPr txBox="1"/>
          <p:nvPr/>
        </p:nvSpPr>
        <p:spPr>
          <a:xfrm>
            <a:off x="553833" y="1267132"/>
            <a:ext cx="8371054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>
                <a:solidFill>
                  <a:srgbClr val="000099"/>
                </a:solidFill>
                <a:latin typeface="Lato" panose="020F0502020204030203" pitchFamily="34" charset="0"/>
              </a:rPr>
              <a:t>Een </a:t>
            </a:r>
            <a:r>
              <a:rPr lang="nl-NL" sz="2000" b="1" dirty="0">
                <a:solidFill>
                  <a:srgbClr val="003399"/>
                </a:solidFill>
                <a:latin typeface="Lato" panose="020F0502020204030203" pitchFamily="34" charset="0"/>
              </a:rPr>
              <a:t>Mindful</a:t>
            </a:r>
            <a:r>
              <a:rPr lang="nl-NL" sz="2000" b="1" dirty="0">
                <a:solidFill>
                  <a:srgbClr val="000099"/>
                </a:solidFill>
                <a:latin typeface="Lato" panose="020F0502020204030203" pitchFamily="34" charset="0"/>
              </a:rPr>
              <a:t> netwerk</a:t>
            </a:r>
          </a:p>
          <a:p>
            <a:r>
              <a:rPr lang="nl-NL" sz="2400" dirty="0">
                <a:latin typeface="Lato" panose="020F0502020204030203" pitchFamily="34" charset="0"/>
              </a:rPr>
              <a:t> </a:t>
            </a:r>
            <a:r>
              <a:rPr lang="nl-NL" dirty="0">
                <a:solidFill>
                  <a:srgbClr val="003399"/>
                </a:solidFill>
                <a:latin typeface="Lato" panose="020F0502020204030203" pitchFamily="34" charset="0"/>
              </a:rPr>
              <a:t>- vasthouden van leden</a:t>
            </a:r>
          </a:p>
          <a:p>
            <a:r>
              <a:rPr lang="nl-NL" sz="2400" dirty="0">
                <a:solidFill>
                  <a:srgbClr val="003399"/>
                </a:solidFill>
                <a:latin typeface="Lato" panose="020F0502020204030203" pitchFamily="34" charset="0"/>
              </a:rPr>
              <a:t>  </a:t>
            </a:r>
          </a:p>
          <a:p>
            <a:r>
              <a:rPr lang="nl-NL" sz="2000" b="1" dirty="0">
                <a:solidFill>
                  <a:srgbClr val="000099"/>
                </a:solidFill>
                <a:latin typeface="Lato" panose="020F0502020204030203" pitchFamily="34" charset="0"/>
              </a:rPr>
              <a:t>Een platform voor ontwikkeling</a:t>
            </a:r>
          </a:p>
          <a:p>
            <a:pPr marL="285750" indent="-285750">
              <a:buFontTx/>
              <a:buChar char="-"/>
            </a:pPr>
            <a:r>
              <a:rPr lang="nl-NL" dirty="0">
                <a:solidFill>
                  <a:srgbClr val="000099"/>
                </a:solidFill>
                <a:latin typeface="Lato" panose="020F0502020204030203" pitchFamily="34" charset="0"/>
              </a:rPr>
              <a:t>Herregistratie nieuwe nieuwe vorm met competenties beperkt getest</a:t>
            </a:r>
          </a:p>
          <a:p>
            <a:pPr marL="285750" indent="-285750">
              <a:buFontTx/>
              <a:buChar char="-"/>
            </a:pPr>
            <a:r>
              <a:rPr lang="nl-NL" dirty="0">
                <a:solidFill>
                  <a:srgbClr val="000099"/>
                </a:solidFill>
                <a:latin typeface="Lato" panose="020F0502020204030203" pitchFamily="34" charset="0"/>
              </a:rPr>
              <a:t>Intervisiegroepen op de website</a:t>
            </a:r>
          </a:p>
          <a:p>
            <a:pPr marL="285750" indent="-285750">
              <a:buFontTx/>
              <a:buChar char="-"/>
            </a:pPr>
            <a:r>
              <a:rPr lang="nl-NL" dirty="0">
                <a:solidFill>
                  <a:srgbClr val="000099"/>
                </a:solidFill>
                <a:latin typeface="Lato" panose="020F0502020204030203" pitchFamily="34" charset="0"/>
              </a:rPr>
              <a:t>Vergoeding voor Compassietraining</a:t>
            </a:r>
          </a:p>
          <a:p>
            <a:pPr marL="285750" indent="-285750">
              <a:buFontTx/>
              <a:buChar char="-"/>
            </a:pPr>
            <a:endParaRPr lang="nl-NL" dirty="0">
              <a:solidFill>
                <a:srgbClr val="000099"/>
              </a:solidFill>
              <a:latin typeface="Lato" panose="020F0502020204030203" pitchFamily="34" charset="0"/>
            </a:endParaRPr>
          </a:p>
          <a:p>
            <a:r>
              <a:rPr lang="nl-NL" sz="2000" b="1" dirty="0">
                <a:solidFill>
                  <a:srgbClr val="000099"/>
                </a:solidFill>
                <a:latin typeface="Lato" panose="020F0502020204030203" pitchFamily="34" charset="0"/>
              </a:rPr>
              <a:t>Verbindende factor </a:t>
            </a:r>
          </a:p>
          <a:p>
            <a:pPr marL="285750" indent="-285750">
              <a:buFontTx/>
              <a:buChar char="-"/>
            </a:pPr>
            <a:r>
              <a:rPr lang="nl-NL" dirty="0">
                <a:solidFill>
                  <a:srgbClr val="000099"/>
                </a:solidFill>
                <a:latin typeface="Lato" panose="020F0502020204030203" pitchFamily="34" charset="0"/>
              </a:rPr>
              <a:t>Zilveren Kruis, </a:t>
            </a:r>
          </a:p>
          <a:p>
            <a:pPr marL="285750" indent="-285750">
              <a:buFontTx/>
              <a:buChar char="-"/>
            </a:pPr>
            <a:r>
              <a:rPr lang="nl-NL" dirty="0">
                <a:solidFill>
                  <a:srgbClr val="000099"/>
                </a:solidFill>
                <a:latin typeface="Lato" panose="020F0502020204030203" pitchFamily="34" charset="0"/>
              </a:rPr>
              <a:t>Radboud universiteit, </a:t>
            </a:r>
          </a:p>
          <a:p>
            <a:pPr marL="285750" indent="-285750">
              <a:buFontTx/>
              <a:buChar char="-"/>
            </a:pPr>
            <a:r>
              <a:rPr lang="nl-NL" dirty="0" err="1">
                <a:solidFill>
                  <a:srgbClr val="000099"/>
                </a:solidFill>
                <a:latin typeface="Lato" panose="020F0502020204030203" pitchFamily="34" charset="0"/>
              </a:rPr>
              <a:t>VGCt</a:t>
            </a:r>
            <a:r>
              <a:rPr lang="nl-NL" dirty="0">
                <a:solidFill>
                  <a:srgbClr val="000099"/>
                </a:solidFill>
                <a:latin typeface="Lato" panose="020F0502020204030203" pitchFamily="34" charset="0"/>
              </a:rPr>
              <a:t> sectie Mfn</a:t>
            </a:r>
          </a:p>
          <a:p>
            <a:pPr marL="285750" indent="-285750">
              <a:buFontTx/>
              <a:buChar char="-"/>
            </a:pPr>
            <a:endParaRPr lang="nl-NL" sz="2000" b="1" dirty="0">
              <a:solidFill>
                <a:srgbClr val="000099"/>
              </a:solidFill>
              <a:latin typeface="Lato" panose="020F0502020204030203" pitchFamily="34" charset="0"/>
            </a:endParaRPr>
          </a:p>
          <a:p>
            <a:r>
              <a:rPr lang="nl-NL" sz="2000" b="1" dirty="0">
                <a:solidFill>
                  <a:srgbClr val="000099"/>
                </a:solidFill>
                <a:latin typeface="Lato" panose="020F0502020204030203" pitchFamily="34" charset="0"/>
              </a:rPr>
              <a:t>Faciliterend voor professionals</a:t>
            </a:r>
          </a:p>
          <a:p>
            <a:pPr marL="285750" indent="-285750">
              <a:buFontTx/>
              <a:buChar char="-"/>
            </a:pPr>
            <a:r>
              <a:rPr lang="nl-NL" dirty="0">
                <a:solidFill>
                  <a:srgbClr val="000099"/>
                </a:solidFill>
                <a:latin typeface="Lato" panose="020F0502020204030203" pitchFamily="34" charset="0"/>
              </a:rPr>
              <a:t>27 september Symposium Mindfulness 4.0</a:t>
            </a:r>
          </a:p>
          <a:p>
            <a:pPr marL="285750" indent="-285750">
              <a:buFontTx/>
              <a:buChar char="-"/>
            </a:pPr>
            <a:r>
              <a:rPr lang="nl-NL" dirty="0">
                <a:solidFill>
                  <a:srgbClr val="000099"/>
                </a:solidFill>
                <a:latin typeface="Lato" panose="020F0502020204030203" pitchFamily="34" charset="0"/>
              </a:rPr>
              <a:t>6 online workshops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0E6A479-99B0-31B4-C39E-A4A1EC43CFD6}"/>
              </a:ext>
            </a:extLst>
          </p:cNvPr>
          <p:cNvSpPr txBox="1"/>
          <p:nvPr/>
        </p:nvSpPr>
        <p:spPr>
          <a:xfrm>
            <a:off x="390391" y="6203506"/>
            <a:ext cx="1864613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februari 2025</a:t>
            </a:r>
          </a:p>
        </p:txBody>
      </p:sp>
    </p:spTree>
    <p:extLst>
      <p:ext uri="{BB962C8B-B14F-4D97-AF65-F5344CB8AC3E}">
        <p14:creationId xmlns:p14="http://schemas.microsoft.com/office/powerpoint/2010/main" val="697312848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89" y="165946"/>
            <a:ext cx="2902405" cy="126342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kstvak 3"/>
          <p:cNvSpPr txBox="1"/>
          <p:nvPr/>
        </p:nvSpPr>
        <p:spPr>
          <a:xfrm>
            <a:off x="3238125" y="2305105"/>
            <a:ext cx="29530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800" b="1" dirty="0">
                <a:solidFill>
                  <a:srgbClr val="003399"/>
                </a:solidFill>
                <a:latin typeface="Aleo" panose="020F0302020204030203" pitchFamily="34" charset="0"/>
              </a:rPr>
              <a:t>Jaarverslag 2024</a:t>
            </a:r>
            <a:endParaRPr lang="nl-NL" sz="1600" b="1" dirty="0">
              <a:solidFill>
                <a:srgbClr val="003399"/>
              </a:solidFill>
              <a:latin typeface="Aleo" panose="020F0302020204030203" pitchFamily="34" charset="0"/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0D267DC-8C65-C61C-AE54-8E65B298F1C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969963" y="5432425"/>
            <a:ext cx="1864613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februari 2025</a:t>
            </a:r>
          </a:p>
        </p:txBody>
      </p:sp>
    </p:spTree>
    <p:extLst>
      <p:ext uri="{BB962C8B-B14F-4D97-AF65-F5344CB8AC3E}">
        <p14:creationId xmlns:p14="http://schemas.microsoft.com/office/powerpoint/2010/main" val="2857420776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2393875" y="237437"/>
            <a:ext cx="5288146" cy="642938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</a:br>
            <a: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  <a:t>   Belangrijkste conclusie over 2024</a:t>
            </a:r>
          </a:p>
        </p:txBody>
      </p:sp>
      <p:pic>
        <p:nvPicPr>
          <p:cNvPr id="7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77" y="237437"/>
            <a:ext cx="1898277" cy="89301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/>
          <p:cNvSpPr txBox="1"/>
          <p:nvPr/>
        </p:nvSpPr>
        <p:spPr>
          <a:xfrm>
            <a:off x="532045" y="1523401"/>
            <a:ext cx="8281214" cy="463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Het boekjaar 2024 is financieel geëindigd met een tekort ad €6.382. </a:t>
            </a:r>
          </a:p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Dit tekort is ontstaan door: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Tx/>
              <a:buChar char="-"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Extra uitgaven voor Public Relations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Tx/>
              <a:buChar char="-"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Hogere secretariaatskosten, onder andere door toenemende regelgeving. (AGB-code)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Tx/>
              <a:buChar char="-"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Hoger dan begrote kosten voor onze workshops, mede door meer deelnemers, waarbij de vrij willige bijdragen niet toereikend waren om deze kosten te dekken.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Tx/>
              <a:buChar char="-"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Hoger dan begrote kosten voor de Jaardag in combinatie met een lager aantal deelnemers dan verwacht.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Tx/>
              <a:buChar char="-"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Een achterblijvend ledenaantal, waardoor lagere dan begrote inkomsten uit contributie en certificering. </a:t>
            </a:r>
            <a:endParaRPr kumimoji="0" lang="nl-NL" sz="1800" b="0" i="0" u="none" strike="noStrike" kern="1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Lato 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64C6B1F4-0132-CF5E-A14E-7EA64CF74F39}"/>
              </a:ext>
            </a:extLst>
          </p:cNvPr>
          <p:cNvSpPr txBox="1"/>
          <p:nvPr/>
        </p:nvSpPr>
        <p:spPr>
          <a:xfrm>
            <a:off x="390391" y="6203506"/>
            <a:ext cx="1864613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februari 2025</a:t>
            </a:r>
          </a:p>
        </p:txBody>
      </p:sp>
    </p:spTree>
    <p:extLst>
      <p:ext uri="{BB962C8B-B14F-4D97-AF65-F5344CB8AC3E}">
        <p14:creationId xmlns:p14="http://schemas.microsoft.com/office/powerpoint/2010/main" val="4048089078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CA546-B5BD-3F99-04A3-2078F21C7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DFA96077-B78C-6DC6-F7D4-87236D8AE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3875" y="237437"/>
            <a:ext cx="5288146" cy="642938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</a:br>
            <a: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  <a:t>   Investering eind 2024</a:t>
            </a:r>
          </a:p>
        </p:txBody>
      </p:sp>
      <p:pic>
        <p:nvPicPr>
          <p:cNvPr id="7" name="Picture 3" descr="Macintosh HD:Users:miekehendriks:mieke@futuron.net:werkmap:VVM:VVM Huisstijl:VVM-transparant-big.png">
            <a:extLst>
              <a:ext uri="{FF2B5EF4-FFF2-40B4-BE49-F238E27FC236}">
                <a16:creationId xmlns:a16="http://schemas.microsoft.com/office/drawing/2014/main" id="{E2C2E4D6-DEDA-4CC8-1413-170C49AC5E7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77" y="237437"/>
            <a:ext cx="1898277" cy="89301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03F3E9D7-BF50-E4FB-9591-32B29114324E}"/>
              </a:ext>
            </a:extLst>
          </p:cNvPr>
          <p:cNvSpPr txBox="1"/>
          <p:nvPr/>
        </p:nvSpPr>
        <p:spPr>
          <a:xfrm>
            <a:off x="913377" y="1231698"/>
            <a:ext cx="79160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003399"/>
                </a:solidFill>
                <a:latin typeface="Lato "/>
              </a:rPr>
              <a:t>Investering in website en leden- en financiële administratie €15.125</a:t>
            </a:r>
          </a:p>
          <a:p>
            <a:endParaRPr lang="nl-NL" sz="2400" dirty="0">
              <a:solidFill>
                <a:srgbClr val="003399"/>
              </a:solidFill>
              <a:latin typeface="Lato "/>
            </a:endParaRPr>
          </a:p>
          <a:p>
            <a:r>
              <a:rPr lang="nl-NL" sz="2400" dirty="0">
                <a:solidFill>
                  <a:srgbClr val="003399"/>
                </a:solidFill>
                <a:latin typeface="Lato "/>
              </a:rPr>
              <a:t> </a:t>
            </a:r>
          </a:p>
          <a:p>
            <a:r>
              <a:rPr lang="nl-NL" sz="2400" dirty="0">
                <a:solidFill>
                  <a:srgbClr val="003399"/>
                </a:solidFill>
                <a:latin typeface="Lato "/>
              </a:rPr>
              <a:t>En €2.606 aan licentiekosten vooruitbetaald. </a:t>
            </a:r>
            <a:endParaRPr lang="nl-NL" sz="2400" dirty="0">
              <a:solidFill>
                <a:srgbClr val="003399"/>
              </a:solidFill>
              <a:latin typeface="Lato 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16C42E2-C728-2104-63D5-4038A3F03F00}"/>
              </a:ext>
            </a:extLst>
          </p:cNvPr>
          <p:cNvSpPr txBox="1"/>
          <p:nvPr/>
        </p:nvSpPr>
        <p:spPr>
          <a:xfrm>
            <a:off x="390391" y="6203506"/>
            <a:ext cx="1864613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februari 2025</a:t>
            </a:r>
          </a:p>
        </p:txBody>
      </p:sp>
    </p:spTree>
    <p:extLst>
      <p:ext uri="{BB962C8B-B14F-4D97-AF65-F5344CB8AC3E}">
        <p14:creationId xmlns:p14="http://schemas.microsoft.com/office/powerpoint/2010/main" val="663414677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Ppt0000021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15_4109default" id="{E728D685-11FC-4812-BA85-57AC6F9C9F40}" vid="{BC4E008B-95FF-4815-904E-143A8EDFC1D4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iamondGrid">
    <a:dk1>
      <a:srgbClr val="2D2E2D"/>
    </a:dk1>
    <a:lt1>
      <a:sysClr val="window" lastClr="FFFFFF"/>
    </a:lt1>
    <a:dk2>
      <a:srgbClr val="000000"/>
    </a:dk2>
    <a:lt2>
      <a:srgbClr val="EAEAEA"/>
    </a:lt2>
    <a:accent1>
      <a:srgbClr val="D15A3E"/>
    </a:accent1>
    <a:accent2>
      <a:srgbClr val="B2B2B2"/>
    </a:accent2>
    <a:accent3>
      <a:srgbClr val="4F91A1"/>
    </a:accent3>
    <a:accent4>
      <a:srgbClr val="F0BA34"/>
    </a:accent4>
    <a:accent5>
      <a:srgbClr val="AEB733"/>
    </a:accent5>
    <a:accent6>
      <a:srgbClr val="926397"/>
    </a:accent6>
    <a:hlink>
      <a:srgbClr val="4F91A1"/>
    </a:hlink>
    <a:folHlink>
      <a:srgbClr val="808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5E7D1BE-6B80-4F23-84CC-448CFC687A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Diamantraster-presentatie (breedbeeld)</Template>
  <TotalTime>0</TotalTime>
  <Words>690</Words>
  <Application>Microsoft Office PowerPoint</Application>
  <PresentationFormat>Diavoorstelling (4:3)</PresentationFormat>
  <Paragraphs>131</Paragraphs>
  <Slides>19</Slides>
  <Notes>19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4" baseType="lpstr">
      <vt:lpstr>Aleo</vt:lpstr>
      <vt:lpstr>Arial</vt:lpstr>
      <vt:lpstr>Lato</vt:lpstr>
      <vt:lpstr>Lato </vt:lpstr>
      <vt:lpstr>Ppt0000021</vt:lpstr>
      <vt:lpstr>PowerPoint-presentatie</vt:lpstr>
      <vt:lpstr>PowerPoint-presentatie</vt:lpstr>
      <vt:lpstr>Agenda ALV</vt:lpstr>
      <vt:lpstr>PowerPoint-presentatie</vt:lpstr>
      <vt:lpstr>          Jaarverslag  2024</vt:lpstr>
      <vt:lpstr>         Belangrijke punten van  jaarverslag 2024</vt:lpstr>
      <vt:lpstr>PowerPoint-presentatie</vt:lpstr>
      <vt:lpstr>    Belangrijkste conclusie over 2024</vt:lpstr>
      <vt:lpstr>    Investering eind 2024</vt:lpstr>
      <vt:lpstr>    Verbetering financiële positie</vt:lpstr>
      <vt:lpstr>    Winst- en verliesrekening 2024</vt:lpstr>
      <vt:lpstr>    Balans 31-12-2024</vt:lpstr>
      <vt:lpstr> Kascommissie</vt:lpstr>
      <vt:lpstr>PowerPoint-presentatie</vt:lpstr>
      <vt:lpstr>Dank voor  jullie bijdrage</vt:lpstr>
      <vt:lpstr>Toepassing Mindfulness</vt:lpstr>
      <vt:lpstr>          Toepassing van Mindfulness</vt:lpstr>
      <vt:lpstr>          Toepassing van Mindfulness</vt:lpstr>
      <vt:lpstr>Dank voor  jullie bijdrage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2015-12-07T09:06:26Z</dcterms:created>
  <dcterms:modified xsi:type="dcterms:W3CDTF">2025-02-13T16:48:51Z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TC030310159991</vt:lpwstr>
  </property>
</Properties>
</file>