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327" r:id="rId3"/>
    <p:sldId id="261" r:id="rId4"/>
    <p:sldId id="272" r:id="rId5"/>
    <p:sldId id="328" r:id="rId6"/>
    <p:sldId id="358" r:id="rId7"/>
    <p:sldId id="359" r:id="rId8"/>
    <p:sldId id="301" r:id="rId9"/>
    <p:sldId id="347" r:id="rId10"/>
    <p:sldId id="330" r:id="rId11"/>
    <p:sldId id="354" r:id="rId12"/>
    <p:sldId id="355" r:id="rId13"/>
    <p:sldId id="314" r:id="rId14"/>
    <p:sldId id="357" r:id="rId15"/>
    <p:sldId id="265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amloze sectie" id="{6FA79EAC-33E3-46C3-AC17-BB3F79F31D28}">
          <p14:sldIdLst>
            <p14:sldId id="327"/>
            <p14:sldId id="261"/>
            <p14:sldId id="272"/>
            <p14:sldId id="328"/>
            <p14:sldId id="358"/>
            <p14:sldId id="359"/>
            <p14:sldId id="301"/>
            <p14:sldId id="347"/>
            <p14:sldId id="330"/>
            <p14:sldId id="354"/>
            <p14:sldId id="355"/>
            <p14:sldId id="314"/>
            <p14:sldId id="3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D15A3E"/>
    <a:srgbClr val="CC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20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9BF9D61-C44B-4407-BB7C-8E8C1390C080}" type="datetimeFigureOut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509AAD-46E5-48FA-B3CF-058DEBF2A1C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351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94A10F-53EA-47F9-8E34-E4B21CEB052C}" type="datetimeFigureOut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0" tIns="46095" rIns="92190" bIns="46095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350240"/>
          </a:xfrm>
          <a:prstGeom prst="rect">
            <a:avLst/>
          </a:prstGeom>
        </p:spPr>
        <p:txBody>
          <a:bodyPr vert="horz" lIns="92190" tIns="46095" rIns="92190" bIns="46095" rtlCol="0"/>
          <a:lstStyle/>
          <a:p>
            <a:pPr lvl="0"/>
            <a:r>
              <a:rPr lang="nl-NL" noProof="0" dirty="0"/>
              <a:t>Klik om de modelstijlen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8C0002-9941-4A24-87EC-89E6AE46E32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7539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79123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2ED3F-CCF1-58B7-FA3F-7EAF873A8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E061DEF3-7579-BFCC-2017-D069A7B6A8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8556F815-2B21-B13D-2262-3AFC6F075B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93D9A6CC-8328-C6F9-8FC5-ED14667A71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9788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5F5EF-7552-BE96-D2F6-850690E76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D84EC209-9B8B-95BA-5EA4-CB82FE756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5DCBA1EF-77A0-D824-987E-74F741823C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9E438D6F-69DA-9312-6939-37C539BFF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55742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3613" y="1338263"/>
            <a:ext cx="4811712" cy="3608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5424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91520-CB80-A73C-E691-E591676EF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>
            <a:extLst>
              <a:ext uri="{FF2B5EF4-FFF2-40B4-BE49-F238E27FC236}">
                <a16:creationId xmlns:a16="http://schemas.microsoft.com/office/drawing/2014/main" id="{D661A486-EF3C-6CE1-308E-C62A6533FF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3613" y="1338263"/>
            <a:ext cx="4811712" cy="3608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>
            <a:extLst>
              <a:ext uri="{FF2B5EF4-FFF2-40B4-BE49-F238E27FC236}">
                <a16:creationId xmlns:a16="http://schemas.microsoft.com/office/drawing/2014/main" id="{C2B37E6C-B438-2FD3-DA69-A7082AF0C4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96084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12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8545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9042" indent="-28809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2373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3322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4271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5220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6169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118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8067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79169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4383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B789E-1EF9-649F-C670-9E1C6EA01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>
            <a:extLst>
              <a:ext uri="{FF2B5EF4-FFF2-40B4-BE49-F238E27FC236}">
                <a16:creationId xmlns:a16="http://schemas.microsoft.com/office/drawing/2014/main" id="{B4904A33-70B9-1663-1079-DA28A02827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>
            <a:extLst>
              <a:ext uri="{FF2B5EF4-FFF2-40B4-BE49-F238E27FC236}">
                <a16:creationId xmlns:a16="http://schemas.microsoft.com/office/drawing/2014/main" id="{429D267F-761B-0926-D4DD-B14F548CF9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8917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8D1DD-0EA9-681C-0C8D-F5B596D3E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>
            <a:extLst>
              <a:ext uri="{FF2B5EF4-FFF2-40B4-BE49-F238E27FC236}">
                <a16:creationId xmlns:a16="http://schemas.microsoft.com/office/drawing/2014/main" id="{BA337CBE-E52B-9A6D-251E-3A98B4D7AB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>
            <a:extLst>
              <a:ext uri="{FF2B5EF4-FFF2-40B4-BE49-F238E27FC236}">
                <a16:creationId xmlns:a16="http://schemas.microsoft.com/office/drawing/2014/main" id="{8FEB8EF7-3FA5-DB27-F689-02A1114E86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4139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87342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6F0B0-DDD7-BFC5-090D-F160CC75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C6CEC0FC-4A73-1530-2D6B-BBB9CAD1BD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6BC3800D-089E-AF6E-54FA-95B51E2FC0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D2E7D9C4-2AF5-DE81-A213-829A748781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53195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602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5" name="Rechte verbindingslijn 5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6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8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9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0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1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2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3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4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5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6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7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8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9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0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1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ep 22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9" name="Rechte verbindingslijn 40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41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2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3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4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ep 45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0" name="Rechte verbindingslijn 51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52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3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4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5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Rechte verbindingslijn 46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7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8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49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0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ep 23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3" name="Rechte verbindingslijn 24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5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6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7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8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ep 29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4" name="Rechte verbindingslijn 35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36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7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8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39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Rechte verbindingslijn 30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31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2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3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4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Rechte verbindingslijn 57"/>
          <p:cNvCxnSpPr/>
          <p:nvPr/>
        </p:nvCxnSpPr>
        <p:spPr>
          <a:xfrm>
            <a:off x="971551" y="5294313"/>
            <a:ext cx="7200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0385" y="1909346"/>
            <a:ext cx="7203233" cy="3383280"/>
          </a:xfrm>
        </p:spPr>
        <p:txBody>
          <a:bodyPr>
            <a:normAutofit/>
          </a:bodyPr>
          <a:lstStyle>
            <a:lvl1pPr algn="l">
              <a:lnSpc>
                <a:spcPct val="76000"/>
              </a:lnSpc>
              <a:defRPr sz="3375" cap="none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0385" y="5432564"/>
            <a:ext cx="7203233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494809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B280-A734-427E-86DB-5FC4A43AD16E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18B79-9E22-44E9-BA62-3A5E3310CA2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034621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906987" y="489862"/>
            <a:ext cx="1265465" cy="5301343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71549" y="489862"/>
            <a:ext cx="5690508" cy="530134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1707D-79EF-43D7-9DA3-972359886B6A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A2E60-994C-4838-886F-F8D6C3020EA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192574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F736D-B853-42D1-83F7-4B25AF7EEF52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D1F7D-28B1-4BAF-8106-E3D166CEEF4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694254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5" name="Rechte verbindingslijn 7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8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9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0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1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2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3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4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5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6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8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9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0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1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2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ep 23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9" name="Rechte verbindingslijn 41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42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3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4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5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ep 46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0" name="Rechte verbindingslijn 52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53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4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5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6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Rechte verbindingslijn 47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8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9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0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1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ep 24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3" name="Rechte verbindingslijn 25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6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7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8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9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ep 30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4" name="Rechte verbindingslijn 36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37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8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9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0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Rechte verbindingslijn 31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32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3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4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5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Rechte verbindingslijn 57"/>
          <p:cNvCxnSpPr/>
          <p:nvPr/>
        </p:nvCxnSpPr>
        <p:spPr>
          <a:xfrm>
            <a:off x="971551" y="5294313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551" y="2541573"/>
            <a:ext cx="7200900" cy="2743200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defRPr sz="2531" cap="none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71551" y="5431536"/>
            <a:ext cx="72009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tx1"/>
                </a:solidFill>
              </a:defRPr>
            </a:lvl1pPr>
            <a:lvl2pPr marL="192881" indent="0">
              <a:buNone/>
              <a:defRPr sz="844"/>
            </a:lvl2pPr>
            <a:lvl3pPr marL="385763" indent="0">
              <a:buNone/>
              <a:defRPr sz="760"/>
            </a:lvl3pPr>
            <a:lvl4pPr marL="578644" indent="0">
              <a:buNone/>
              <a:defRPr sz="675"/>
            </a:lvl4pPr>
            <a:lvl5pPr marL="771525" indent="0">
              <a:buNone/>
              <a:defRPr sz="675"/>
            </a:lvl5pPr>
            <a:lvl6pPr marL="964406" indent="0">
              <a:buNone/>
              <a:defRPr sz="675"/>
            </a:lvl6pPr>
            <a:lvl7pPr marL="1157288" indent="0">
              <a:buNone/>
              <a:defRPr sz="675"/>
            </a:lvl7pPr>
            <a:lvl8pPr marL="1350169" indent="0">
              <a:buNone/>
              <a:defRPr sz="675"/>
            </a:lvl8pPr>
            <a:lvl9pPr marL="1543050" indent="0">
              <a:buNone/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617100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71551" y="1981201"/>
            <a:ext cx="3429000" cy="3810001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1" y="1981201"/>
            <a:ext cx="3429000" cy="3810001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FC6BB-7F09-4365-A864-5328E777D5EF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E316-1A02-4F52-ABF9-81EA1B894AFE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661030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71551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71551" y="2503715"/>
            <a:ext cx="3429000" cy="3287487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743451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1" y="2503715"/>
            <a:ext cx="3429000" cy="3287487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2D441-7D34-422D-997B-0C5BAC066E1D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D3B39-E419-4835-A91B-A7C5CA7E304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273344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F4D9A-52DE-41FE-BFE7-6B136FE5B616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778CF-77B2-44E5-B637-82E749F5D79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80199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6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3" name="Rechte verbindingslijn 161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Rechte verbindingslijn 162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Rechte verbindingslijn 163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164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65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66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67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68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69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70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71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72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3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74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75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6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ep 177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7" name="Rechte verbindingslijn 195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196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chte verbindingslijn 197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198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199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oep 200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48" name="Rechte verbindingslijn 206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Rechte verbindingslijn 207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Rechte verbindingslijn 208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209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210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Rechte verbindingslijn 201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202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203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204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205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ep 178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1" name="Rechte verbindingslijn 179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180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chte verbindingslijn 181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182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183"/>
              <p:cNvCxnSpPr/>
              <p:nvPr/>
            </p:nvCxnSpPr>
            <p:spPr bwMode="hidden">
              <a:xfrm>
                <a:off x="510698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ep 184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2" name="Rechte verbindingslijn 190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Rechte verbindingslijn 191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Rechte verbindingslijn 192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193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194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Rechte verbindingslijn 185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186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187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188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189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Tijdelijke aanduiding voor datum 2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F56F4-70BC-4550-BAB2-B16EABDB1E3B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54" name="Tijdelijke aanduiding voor voettekst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5" name="Tijdelijke aanduiding voor dianumm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635D4-0621-4B70-AAAE-1959AB80D486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120526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6" name="Rechte verbindingslijn 9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0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1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2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3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4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5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6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7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8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9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20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1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2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3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4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ep 25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Rechte verbindingslijn 43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4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5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6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7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ep 48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Rechte verbindingslijn 54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5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6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7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8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chte verbindingslijn 49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50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1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2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53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ep 26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Rechte verbindingslijn 27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8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9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30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31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ep 32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Rechte verbindingslijn 38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9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40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1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42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Rechte verbindingslijn 33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4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5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6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7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hthoek 6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cxnSp>
        <p:nvCxnSpPr>
          <p:cNvPr id="57" name="Rechte verbindingslijn 59"/>
          <p:cNvCxnSpPr/>
          <p:nvPr/>
        </p:nvCxnSpPr>
        <p:spPr>
          <a:xfrm>
            <a:off x="5942410" y="2895600"/>
            <a:ext cx="27443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4864" y="571500"/>
            <a:ext cx="2743200" cy="2197100"/>
          </a:xfrm>
        </p:spPr>
        <p:txBody>
          <a:bodyPr>
            <a:normAutofit/>
          </a:bodyPr>
          <a:lstStyle>
            <a:lvl1pPr>
              <a:defRPr sz="109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7398" y="571500"/>
            <a:ext cx="4663440" cy="5715000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934864" y="2995012"/>
            <a:ext cx="2743200" cy="2285950"/>
          </a:xfrm>
        </p:spPr>
        <p:txBody>
          <a:bodyPr>
            <a:normAutofit/>
          </a:bodyPr>
          <a:lstStyle>
            <a:lvl1pPr marL="0" indent="0">
              <a:spcBef>
                <a:spcPts val="506"/>
              </a:spcBef>
              <a:buNone/>
              <a:defRPr sz="675">
                <a:solidFill>
                  <a:schemeClr val="bg1"/>
                </a:solidFill>
              </a:defRPr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8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7D2C4-24DC-4768-9F78-8DFDBE534BF8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59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0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0872F-1974-4B01-8869-0361B1EF627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531602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6" name="Rechte verbindingslijn 8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9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0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1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2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3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4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5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6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8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9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0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1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2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3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ep 24"/>
            <p:cNvGrpSpPr>
              <a:grpSpLocks/>
            </p:cNvGrpSpPr>
            <p:nvPr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Rechte verbindingslijn 42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3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4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5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6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ep 47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Rechte verbindingslijn 53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4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5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6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7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chte verbindingslijn 48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9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0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1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52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ep 25"/>
            <p:cNvGrpSpPr>
              <a:grpSpLocks/>
            </p:cNvGrpSpPr>
            <p:nvPr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Rechte verbindingslijn 26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7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8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9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30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ep 31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Rechte verbindingslijn 37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8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9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0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41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Rechte verbindingslijn 32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3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4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5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6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hthoek 59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cxnSp>
        <p:nvCxnSpPr>
          <p:cNvPr id="57" name="Rechte verbindingslijn 58"/>
          <p:cNvCxnSpPr/>
          <p:nvPr/>
        </p:nvCxnSpPr>
        <p:spPr>
          <a:xfrm>
            <a:off x="5942410" y="2895600"/>
            <a:ext cx="27443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309" y="-159"/>
            <a:ext cx="54864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844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2171" y="576072"/>
            <a:ext cx="2743200" cy="2194560"/>
          </a:xfrm>
        </p:spPr>
        <p:txBody>
          <a:bodyPr>
            <a:normAutofit/>
          </a:bodyPr>
          <a:lstStyle>
            <a:lvl1pPr>
              <a:defRPr sz="109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932171" y="2999232"/>
            <a:ext cx="2743200" cy="2286000"/>
          </a:xfrm>
        </p:spPr>
        <p:txBody>
          <a:bodyPr/>
          <a:lstStyle>
            <a:lvl1pPr marL="0" indent="0">
              <a:spcBef>
                <a:spcPts val="506"/>
              </a:spcBef>
              <a:buNone/>
              <a:defRPr sz="675">
                <a:solidFill>
                  <a:schemeClr val="bg1"/>
                </a:solidFill>
              </a:defRPr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851787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ep 9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97" name="Rechte verbindingslijn 96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echte verbindingslijn 97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echte verbindingslijn 98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echte verbindingslijn 99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echte verbindingslijn 100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echte verbindingslijn 101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echte verbindingslijn 102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echte verbindingslijn 103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echte verbindingslijn 104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echte verbindingslijn 105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echte verbindingslijn 106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echte verbindingslijn 107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echte verbindingslijn 108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echte verbindingslijn 109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echte verbindingslijn 110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echte verbindingslijn 111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9" name="Groep 112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Rechte verbindingslijn 130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Rechte verbindingslijn 131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Rechte verbindingslijn 132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Rechte verbindingslijn 133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Rechte verbindingslijn 134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72" name="Groep 135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Rechte verbindingslijn 141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Rechte verbindingslijn 142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Rechte verbindingslijn 143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Rechte verbindingslijn 144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Rechte verbindingslijn 145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Rechte verbindingslijn 136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Rechte verbindingslijn 137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Rechte verbindingslijn 138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Rechte verbindingslijn 139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Rechte verbindingslijn 140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0" name="Groep 113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Rechte verbindingslijn 114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Rechte verbindingslijn 115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Rechte verbindingslijn 116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Rechte verbindingslijn 117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Rechte verbindingslijn 118"/>
              <p:cNvCxnSpPr/>
              <p:nvPr/>
            </p:nvCxnSpPr>
            <p:spPr bwMode="hidden">
              <a:xfrm>
                <a:off x="510698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6" name="Groep 119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Rechte verbindingslijn 125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Rechte verbindingslijn 126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Rechte verbindingslijn 127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Rechte verbindingslijn 128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Rechte verbindingslijn 129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Rechte verbindingslijn 120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Rechte verbindingslijn 121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Rechte verbindingslijn 122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Rechte verbindingslijn 123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Rechte verbindingslijn 124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71551" y="503238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71551" y="1981200"/>
            <a:ext cx="7200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opmaakprofielen van de </a:t>
            </a:r>
            <a:r>
              <a:rPr lang="nl-NL" dirty="0" err="1"/>
              <a:t>modeltekst</a:t>
            </a:r>
            <a:r>
              <a:rPr lang="nl-NL" dirty="0"/>
              <a:t>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971111" y="6289675"/>
            <a:ext cx="7239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38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837EE3-D56E-4200-B40C-B965BED2FC4A}" type="datetime1">
              <a:rPr lang="nl-NL" smtClean="0"/>
              <a:pPr>
                <a:defRPr/>
              </a:pPr>
              <a:t>6-3-2026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2" y="6289675"/>
            <a:ext cx="4595813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338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998619" y="6289675"/>
            <a:ext cx="689372" cy="222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38">
                <a:solidFill>
                  <a:srgbClr val="959795"/>
                </a:solidFill>
              </a:defRPr>
            </a:lvl1pPr>
          </a:lstStyle>
          <a:p>
            <a:fld id="{1C772DE6-7D70-46FA-9224-D8E6BE331B61}" type="slidenum">
              <a:rPr lang="nl-NL" smtClean="0"/>
              <a:pPr/>
              <a:t>‹nr.›</a:t>
            </a:fld>
            <a:endParaRPr lang="nl-NL" dirty="0"/>
          </a:p>
        </p:txBody>
      </p:sp>
      <p:cxnSp>
        <p:nvCxnSpPr>
          <p:cNvPr id="148" name="Rechte verbindingslijn 147"/>
          <p:cNvCxnSpPr/>
          <p:nvPr/>
        </p:nvCxnSpPr>
        <p:spPr>
          <a:xfrm>
            <a:off x="457200" y="6172200"/>
            <a:ext cx="822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4" r:id="rId2"/>
    <p:sldLayoutId id="2147483661" r:id="rId3"/>
    <p:sldLayoutId id="2147483655" r:id="rId4"/>
    <p:sldLayoutId id="2147483656" r:id="rId5"/>
    <p:sldLayoutId id="2147483657" r:id="rId6"/>
    <p:sldLayoutId id="2147483662" r:id="rId7"/>
    <p:sldLayoutId id="2147483663" r:id="rId8"/>
    <p:sldLayoutId id="2147483664" r:id="rId9"/>
    <p:sldLayoutId id="2147483658" r:id="rId10"/>
    <p:sldLayoutId id="2147483659" r:id="rId11"/>
  </p:sldLayoutIdLst>
  <p:transition spd="med">
    <p:fade/>
  </p:transition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5pPr>
      <a:lvl6pPr marL="192881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6pPr>
      <a:lvl7pPr marL="385763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7pPr>
      <a:lvl8pPr marL="57864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8pPr>
      <a:lvl9pPr marL="77152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96441" indent="-96441" algn="l" rtl="0" eaLnBrk="1" fontAlgn="base" hangingPunct="1">
        <a:lnSpc>
          <a:spcPct val="90000"/>
        </a:lnSpc>
        <a:spcBef>
          <a:spcPts val="76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indent="-77019" algn="l" rtl="0" eaLnBrk="1" fontAlgn="base" hangingPunct="1">
        <a:lnSpc>
          <a:spcPct val="90000"/>
        </a:lnSpc>
        <a:spcBef>
          <a:spcPts val="506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289322" indent="-75680" algn="l" rtl="0" eaLnBrk="1" fontAlgn="base" hangingPunct="1">
        <a:lnSpc>
          <a:spcPct val="90000"/>
        </a:lnSpc>
        <a:spcBef>
          <a:spcPts val="338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385763" indent="-77019" algn="l" rtl="0" eaLnBrk="1" fontAlgn="base" hangingPunct="1">
        <a:lnSpc>
          <a:spcPct val="90000"/>
        </a:lnSpc>
        <a:spcBef>
          <a:spcPts val="338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4pPr>
      <a:lvl5pPr marL="482204" indent="-75680" algn="l" rtl="0" eaLnBrk="1" fontAlgn="base" hangingPunct="1">
        <a:lnSpc>
          <a:spcPct val="90000"/>
        </a:lnSpc>
        <a:spcBef>
          <a:spcPts val="254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5pPr>
      <a:lvl6pPr marL="578644" indent="-77153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6pPr>
      <a:lvl7pPr marL="675085" indent="-75680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" indent="-77153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8pPr>
      <a:lvl9pPr marL="867966" indent="-75680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03" y="126305"/>
            <a:ext cx="2596448" cy="1108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0365FC48-A56B-4D51-928E-EF8A84C849D8}"/>
              </a:ext>
            </a:extLst>
          </p:cNvPr>
          <p:cNvSpPr txBox="1"/>
          <p:nvPr/>
        </p:nvSpPr>
        <p:spPr>
          <a:xfrm flipH="1">
            <a:off x="733937" y="1234345"/>
            <a:ext cx="742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i="1" dirty="0"/>
              <a:t> </a:t>
            </a:r>
            <a:endParaRPr lang="nl-NL" sz="2400" dirty="0">
              <a:solidFill>
                <a:srgbClr val="003399"/>
              </a:solidFill>
              <a:latin typeface="Lato" panose="020F0502020204030203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33514E8-DCE7-488D-6874-E9008D6B67B1}"/>
              </a:ext>
            </a:extLst>
          </p:cNvPr>
          <p:cNvSpPr txBox="1"/>
          <p:nvPr/>
        </p:nvSpPr>
        <p:spPr>
          <a:xfrm>
            <a:off x="733937" y="5983070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0E8BF61C-8690-9A1F-8189-6B9BD60F77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019456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65012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C1745-B054-1483-CCC4-66066F84E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C541EF4-7DAA-B3F8-9A27-FABFA8EE7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668" y="386995"/>
            <a:ext cx="6734034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Balans 31-12-2026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ACC19216-9119-C096-E6D3-D68280290F1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5" y="38699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D386225-F8C2-F394-4715-B707FEDF8832}"/>
              </a:ext>
            </a:extLst>
          </p:cNvPr>
          <p:cNvSpPr txBox="1"/>
          <p:nvPr/>
        </p:nvSpPr>
        <p:spPr>
          <a:xfrm>
            <a:off x="390391" y="6203506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54943C9B-0FA6-5D79-E902-F49F477BB9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888" y="1992086"/>
            <a:ext cx="8850826" cy="288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110903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F30D4-E638-DEAA-2C6A-BC84DFA66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C7D4470B-D514-CC9B-0C78-BC466E3B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229" y="241469"/>
            <a:ext cx="5288146" cy="642938"/>
          </a:xfrm>
        </p:spPr>
        <p:txBody>
          <a:bodyPr anchor="b"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800" dirty="0">
                <a:solidFill>
                  <a:srgbClr val="D15A3E"/>
                </a:solidFill>
                <a:latin typeface="Aleo" panose="020F0302020204030203" pitchFamily="34" charset="0"/>
              </a:rPr>
              <a:t>Kascommissie</a:t>
            </a:r>
            <a:endParaRPr lang="nl-NL" sz="2400" dirty="0">
              <a:solidFill>
                <a:srgbClr val="D15A3E"/>
              </a:solidFill>
              <a:latin typeface="Aleo" panose="020F0302020204030203" pitchFamily="34" charset="0"/>
            </a:endParaRP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20D32B92-776F-6F48-C770-0E3618DE54F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41469"/>
            <a:ext cx="1898277" cy="8290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1C6FACB9-E381-AD79-411B-BD302494D691}"/>
              </a:ext>
            </a:extLst>
          </p:cNvPr>
          <p:cNvSpPr txBox="1"/>
          <p:nvPr/>
        </p:nvSpPr>
        <p:spPr>
          <a:xfrm>
            <a:off x="1244215" y="1742741"/>
            <a:ext cx="5508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Kascommissie 2026, Jan van der Werf en Ruben Verkade van Delft nog een keer?</a:t>
            </a:r>
          </a:p>
          <a:p>
            <a:r>
              <a:rPr lang="nl-NL" sz="2400" dirty="0">
                <a:latin typeface="Lato" panose="020F0502020204030203" pitchFamily="34" charset="0"/>
              </a:rPr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000099"/>
                </a:solidFill>
                <a:latin typeface="Lato" panose="020F0502020204030203" pitchFamily="34" charset="0"/>
              </a:rPr>
              <a:t>Nieuwe leden voor 2026?</a:t>
            </a:r>
          </a:p>
          <a:p>
            <a:r>
              <a:rPr lang="nl-NL" sz="2400" dirty="0">
                <a:latin typeface="Lato" panose="020F0502020204030203" pitchFamily="34" charset="0"/>
              </a:rPr>
              <a:t>   </a:t>
            </a:r>
          </a:p>
          <a:p>
            <a:endParaRPr lang="nl-NL" sz="2400" dirty="0">
              <a:solidFill>
                <a:srgbClr val="000099"/>
              </a:solidFill>
              <a:latin typeface="Lato" panose="020F0502020204030203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EAC044F-E974-E029-AE3A-345395D46281}"/>
              </a:ext>
            </a:extLst>
          </p:cNvPr>
          <p:cNvSpPr txBox="1"/>
          <p:nvPr/>
        </p:nvSpPr>
        <p:spPr>
          <a:xfrm>
            <a:off x="390391" y="6203506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3522662671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12" y="401160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1052948" y="2476014"/>
            <a:ext cx="7460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Korte introductie website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5DDBB71-2FA5-E27B-D4D1-AE82094CE8E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475084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90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2583219285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01A22-D733-A977-8D88-265679C5C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C0D5DE5C-AC58-D6CE-E5B4-15A4DA3867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12" y="401160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9F60CADA-DDF1-8B1C-8A93-CB9C6FE4923B}"/>
              </a:ext>
            </a:extLst>
          </p:cNvPr>
          <p:cNvSpPr txBox="1"/>
          <p:nvPr/>
        </p:nvSpPr>
        <p:spPr>
          <a:xfrm>
            <a:off x="1052948" y="2476014"/>
            <a:ext cx="7460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Rondvraag/afsluiting vergadering       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B3AB95F-19CC-3E59-4A30-282E139A0C6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630575" cy="216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900" i="1" dirty="0">
                <a:solidFill>
                  <a:srgbClr val="D15A3E"/>
                </a:solidFill>
                <a:latin typeface="Aleo" panose="020F0502020204030203" pitchFamily="34" charset="0"/>
              </a:rPr>
              <a:t>VVM - ALV 14 februari 2025</a:t>
            </a:r>
          </a:p>
        </p:txBody>
      </p:sp>
    </p:spTree>
    <p:extLst>
      <p:ext uri="{BB962C8B-B14F-4D97-AF65-F5344CB8AC3E}">
        <p14:creationId xmlns:p14="http://schemas.microsoft.com/office/powerpoint/2010/main" val="82381436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>
          <a:xfrm>
            <a:off x="1939019" y="2802319"/>
            <a:ext cx="5804452" cy="5134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leo" panose="020F0502020204030203" pitchFamily="34" charset="0"/>
              </a:rPr>
              <a:t>Dank </a:t>
            </a:r>
            <a:r>
              <a:rPr lang="en-US" sz="3200" dirty="0" err="1">
                <a:latin typeface="Aleo" panose="020F0502020204030203" pitchFamily="34" charset="0"/>
              </a:rPr>
              <a:t>voor</a:t>
            </a:r>
            <a:r>
              <a:rPr lang="en-US" sz="3200" dirty="0">
                <a:latin typeface="Aleo" panose="020F0502020204030203" pitchFamily="34" charset="0"/>
              </a:rPr>
              <a:t>  </a:t>
            </a:r>
            <a:r>
              <a:rPr lang="en-US" sz="3200" dirty="0" err="1">
                <a:latin typeface="Aleo" panose="020F0502020204030203" pitchFamily="34" charset="0"/>
              </a:rPr>
              <a:t>jullie</a:t>
            </a:r>
            <a:r>
              <a:rPr lang="en-US" sz="3200" dirty="0">
                <a:latin typeface="Aleo" panose="020F0502020204030203" pitchFamily="34" charset="0"/>
              </a:rPr>
              <a:t> </a:t>
            </a:r>
            <a:r>
              <a:rPr lang="en-US" sz="3200" dirty="0" err="1">
                <a:latin typeface="Aleo" panose="020F0502020204030203" pitchFamily="34" charset="0"/>
              </a:rPr>
              <a:t>bijdrage</a:t>
            </a:r>
            <a:endParaRPr lang="nl-NL" sz="3200" dirty="0">
              <a:latin typeface="Aleo" panose="020F0502020204030203" pitchFamily="34" charset="0"/>
            </a:endParaRP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43" y="352420"/>
            <a:ext cx="1560884" cy="6939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4E775ACB-9422-C950-DB3A-08E39BD6E93F}"/>
              </a:ext>
            </a:extLst>
          </p:cNvPr>
          <p:cNvSpPr txBox="1"/>
          <p:nvPr/>
        </p:nvSpPr>
        <p:spPr>
          <a:xfrm>
            <a:off x="438250" y="6267823"/>
            <a:ext cx="1709122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latin typeface="Aleo" panose="020F0502020204030203" pitchFamily="34" charset="0"/>
              </a:rPr>
              <a:t>VVM - ALV  6 maart 2026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53" y="162668"/>
            <a:ext cx="2596448" cy="1108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hthoek 1"/>
          <p:cNvSpPr/>
          <p:nvPr/>
        </p:nvSpPr>
        <p:spPr>
          <a:xfrm>
            <a:off x="505981" y="2081638"/>
            <a:ext cx="81079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Welkom</a:t>
            </a: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 </a:t>
            </a:r>
            <a:endParaRPr lang="nl-NL" sz="2800" dirty="0">
              <a:solidFill>
                <a:srgbClr val="003399"/>
              </a:solidFill>
              <a:latin typeface="Aleo" panose="020F0302020204030203" pitchFamily="34" charset="0"/>
            </a:endParaRP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Algemene Ledenvergadering van de</a:t>
            </a: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Vereniging voor Mindfulness</a:t>
            </a:r>
          </a:p>
          <a:p>
            <a:pPr algn="ctr"/>
            <a:endParaRPr lang="nl-NL" sz="2800" dirty="0">
              <a:solidFill>
                <a:srgbClr val="003399"/>
              </a:solidFill>
              <a:latin typeface="Aleo" panose="020F0302020204030203" pitchFamily="34" charset="0"/>
            </a:endParaRPr>
          </a:p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6 maart 2026</a:t>
            </a:r>
            <a:endParaRPr lang="nl-NL" sz="2800" dirty="0">
              <a:solidFill>
                <a:srgbClr val="003399"/>
              </a:solidFill>
              <a:latin typeface="Aleo" panose="020F0302020204030203" pitchFamily="34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F2A5574-BA59-B7CE-5D69-F3D07C141547}"/>
              </a:ext>
            </a:extLst>
          </p:cNvPr>
          <p:cNvSpPr txBox="1"/>
          <p:nvPr/>
        </p:nvSpPr>
        <p:spPr>
          <a:xfrm>
            <a:off x="1601515" y="5918487"/>
            <a:ext cx="1654620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maart2026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>
          <a:xfrm>
            <a:off x="2320387" y="250280"/>
            <a:ext cx="6387548" cy="642938"/>
          </a:xfrm>
        </p:spPr>
        <p:txBody>
          <a:bodyPr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solidFill>
                  <a:srgbClr val="D15A3E"/>
                </a:solidFill>
                <a:effectLst/>
                <a:latin typeface="Aleo" panose="020F03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Agenda ALV</a:t>
            </a: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>
          <a:xfrm>
            <a:off x="611229" y="1168793"/>
            <a:ext cx="8456629" cy="5348346"/>
          </a:xfrm>
        </p:spPr>
        <p:txBody>
          <a:bodyPr/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Opening met een korte meditatie (13.30 uur)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Mededelingen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Vaststellen van de agenda</a:t>
            </a:r>
          </a:p>
          <a:p>
            <a:pPr marL="360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Vaststellen van de notulen ALV,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12 december </a:t>
            </a: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2025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Vaststelling van het Jaarverslag 2025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Vaststelling</a:t>
            </a: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jaarrekening 2025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Kascommissie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Kort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 blik op de website</a:t>
            </a:r>
            <a:endParaRPr lang="nl-NL" sz="2000" b="1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Rondvraag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Afsluiting van de ALV (14:00 uur)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2000" b="1" dirty="0">
                <a:solidFill>
                  <a:srgbClr val="00339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Digitale wor</a:t>
            </a:r>
            <a:r>
              <a:rPr lang="nl-NL" sz="2000" b="1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kshops voor beoefenaars van mindfulness</a:t>
            </a:r>
            <a:endParaRPr lang="nl-NL" sz="2000" b="1" dirty="0">
              <a:solidFill>
                <a:srgbClr val="00339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7" y="176761"/>
            <a:ext cx="1594624" cy="7319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436065" y="6279382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417931073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41" y="137001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2628900" y="2408571"/>
            <a:ext cx="3764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03399"/>
                </a:solidFill>
                <a:latin typeface="Aleo" panose="020F0302020204030203" pitchFamily="34" charset="0"/>
              </a:rPr>
              <a:t>JAARVERSLAG 2025       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73CB06-0653-6BDA-6336-305D8C3470E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198962785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2FB7D-0B05-E783-D240-7701DFE8B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AAE5EFE0-1402-AF6C-E044-734E0C49FC5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41" y="137001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77C85C68-B528-CB08-6851-E2608BB71ADB}"/>
              </a:ext>
            </a:extLst>
          </p:cNvPr>
          <p:cNvSpPr txBox="1"/>
          <p:nvPr/>
        </p:nvSpPr>
        <p:spPr>
          <a:xfrm>
            <a:off x="969963" y="1187817"/>
            <a:ext cx="7931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FF0000"/>
                </a:solidFill>
                <a:latin typeface="Lato" panose="020F0502020204030203" pitchFamily="34" charset="0"/>
              </a:rPr>
              <a:t>Een mindfulness vereniging zijn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Missie – Visie - Strategie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5 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</a:rPr>
              <a:t>Peilers</a:t>
            </a:r>
            <a:endParaRPr lang="nl-NL" sz="20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endParaRPr lang="nl-NL" sz="20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r>
              <a:rPr lang="nl-NL" sz="2000" dirty="0">
                <a:solidFill>
                  <a:srgbClr val="FF0000"/>
                </a:solidFill>
                <a:latin typeface="Lato" panose="020F0502020204030203" pitchFamily="34" charset="0"/>
              </a:rPr>
              <a:t>Een </a:t>
            </a:r>
            <a:r>
              <a:rPr lang="nl-NL" sz="2000" dirty="0" err="1">
                <a:solidFill>
                  <a:srgbClr val="FF0000"/>
                </a:solidFill>
                <a:latin typeface="Lato" panose="020F0502020204030203" pitchFamily="34" charset="0"/>
              </a:rPr>
              <a:t>mindful</a:t>
            </a:r>
            <a:r>
              <a:rPr lang="nl-NL" sz="2000" dirty="0">
                <a:solidFill>
                  <a:srgbClr val="FF0000"/>
                </a:solidFill>
                <a:latin typeface="Lato" panose="020F0502020204030203" pitchFamily="34" charset="0"/>
              </a:rPr>
              <a:t> netwerk zijn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</a:rPr>
              <a:t>Social</a:t>
            </a: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 Media - Esmee Boon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LinkedIn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Algemene Ledenvergadering</a:t>
            </a:r>
          </a:p>
          <a:p>
            <a:endParaRPr lang="nl-NL" sz="20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r>
              <a:rPr lang="nl-NL" sz="2000" dirty="0">
                <a:solidFill>
                  <a:srgbClr val="FF0000"/>
                </a:solidFill>
                <a:latin typeface="Lato" panose="020F0502020204030203" pitchFamily="34" charset="0"/>
              </a:rPr>
              <a:t>Een platform voor ontwikkeling zijn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7 competentiegebieden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Intervisie en Supervisie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43494-4B13-F688-1D0A-101B93F5AD0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326631872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0E962-5E80-D611-2ECA-F516A40F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AE27D0B2-03BC-C17F-DDBB-D04F10C4EFF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41" y="137001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6F8A493-1762-9302-D4A8-B7090F507330}"/>
              </a:ext>
            </a:extLst>
          </p:cNvPr>
          <p:cNvSpPr txBox="1"/>
          <p:nvPr/>
        </p:nvSpPr>
        <p:spPr>
          <a:xfrm>
            <a:off x="969963" y="1400427"/>
            <a:ext cx="72040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FF0000"/>
                </a:solidFill>
                <a:latin typeface="Lato" panose="020F0502020204030203" pitchFamily="34" charset="0"/>
              </a:rPr>
              <a:t>Een verbindende factor voor samenleving en leden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VMBN</a:t>
            </a:r>
            <a:r>
              <a:rPr lang="en-GB" sz="2000" dirty="0">
                <a:solidFill>
                  <a:srgbClr val="000099"/>
                </a:solidFill>
                <a:latin typeface="Lato" panose="020F0502020204030203" pitchFamily="34" charset="0"/>
              </a:rPr>
              <a:t> - </a:t>
            </a:r>
            <a:r>
              <a:rPr lang="en-GB" sz="2000" dirty="0" err="1">
                <a:solidFill>
                  <a:srgbClr val="000099"/>
                </a:solidFill>
                <a:latin typeface="Lato" panose="020F0502020204030203" pitchFamily="34" charset="0"/>
              </a:rPr>
              <a:t>Mindfulnessvereniging</a:t>
            </a:r>
            <a:r>
              <a:rPr lang="en-GB" sz="2000" dirty="0">
                <a:solidFill>
                  <a:srgbClr val="000099"/>
                </a:solidFill>
                <a:latin typeface="Lato" panose="020F0502020204030203" pitchFamily="34" charset="0"/>
              </a:rPr>
              <a:t> </a:t>
            </a:r>
            <a:r>
              <a:rPr lang="en-GB" sz="2000" dirty="0" err="1">
                <a:solidFill>
                  <a:srgbClr val="000099"/>
                </a:solidFill>
                <a:latin typeface="Lato" panose="020F0502020204030203" pitchFamily="34" charset="0"/>
              </a:rPr>
              <a:t>België</a:t>
            </a:r>
            <a:r>
              <a:rPr lang="en-GB" sz="2000" dirty="0">
                <a:solidFill>
                  <a:srgbClr val="000099"/>
                </a:solidFill>
                <a:latin typeface="Lato" panose="020F0502020204030203" pitchFamily="34" charset="0"/>
              </a:rPr>
              <a:t> - EAMBA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r>
              <a:rPr lang="nl-NL" sz="2000" dirty="0">
                <a:solidFill>
                  <a:srgbClr val="FF0000"/>
                </a:solidFill>
                <a:latin typeface="Lato" panose="020F0502020204030203" pitchFamily="34" charset="0"/>
              </a:rPr>
              <a:t>Faciliterend voor professionals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Website en backoffice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Jaardag 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</a:rPr>
              <a:t>Traumasensitieve</a:t>
            </a: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 Mindfulness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Landelijk Mindfulness 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</a:rPr>
              <a:t>Sympsoium</a:t>
            </a: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 – Veerkracht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Online Workshops (10X)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FC46705-C864-476A-B647-B57C1292A7A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9963" y="5432425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46477514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393875" y="2374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Belangrijkste conclusie over 2025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37437"/>
            <a:ext cx="1898277" cy="8930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532045" y="1523401"/>
            <a:ext cx="8281214" cy="450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760"/>
              </a:spcBef>
              <a:buClr>
                <a:srgbClr val="D15A3E"/>
              </a:buClr>
              <a:buSzPct val="100000"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Het boekjaar 2025 is financieel geëindigd met een overschot ad €3.131. </a:t>
            </a:r>
          </a:p>
          <a:p>
            <a:pPr marL="0" marR="0" lvl="0" indent="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Dit positief saldo is ontstaan door: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</a:rPr>
              <a:t>De aanpassing van de contributie (naar € 108,-: dit was € 96,-) en certificering (naar € 72,-; dit was € 60,-);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</a:rPr>
              <a:t>Een actiever beleid met betrekking tot de Workshops resulteerde in hogere vrijwillige bijdragen;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</a:rPr>
              <a:t>Een positief resultaat op de jaardag. </a:t>
            </a:r>
          </a:p>
          <a:p>
            <a:pPr marR="0" lvl="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Tegenvallers en kostenstijgingen gecompenseerd: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Minder leden (349 naar 327)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Bijdrage opleiders kon niet worden gerealiseerd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ct val="0"/>
              </a:spcAft>
              <a:buClr>
                <a:srgbClr val="D15A3E"/>
              </a:buClr>
              <a:buSzPct val="100000"/>
              <a:buFontTx/>
              <a:buChar char="-"/>
              <a:tabLst/>
              <a:defRPr/>
            </a:pPr>
            <a:r>
              <a:rPr lang="nl-NL" sz="2000" dirty="0">
                <a:solidFill>
                  <a:srgbClr val="003399"/>
                </a:solidFill>
                <a:latin typeface="Lato "/>
              </a:rPr>
              <a:t>Afschrijvingskosten </a:t>
            </a:r>
            <a:r>
              <a:rPr lang="nl-NL" sz="2000" dirty="0" err="1">
                <a:solidFill>
                  <a:srgbClr val="003399"/>
                </a:solidFill>
                <a:latin typeface="Lato "/>
              </a:rPr>
              <a:t>Odoo</a:t>
            </a:r>
            <a:r>
              <a:rPr lang="nl-NL" sz="2000" dirty="0">
                <a:solidFill>
                  <a:srgbClr val="003399"/>
                </a:solidFill>
                <a:latin typeface="Lato "/>
              </a:rPr>
              <a:t> (leden- en financiële administratie)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4C6B1F4-0132-CF5E-A14E-7EA64CF74F39}"/>
              </a:ext>
            </a:extLst>
          </p:cNvPr>
          <p:cNvSpPr txBox="1"/>
          <p:nvPr/>
        </p:nvSpPr>
        <p:spPr>
          <a:xfrm>
            <a:off x="390391" y="6203506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4048089078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CA546-B5BD-3F99-04A3-2078F21C7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DFA96077-B78C-6DC6-F7D4-87236D8A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875" y="237437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Investering eind 2025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E2C2E4D6-DEDA-4CC8-1413-170C49AC5E7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7" y="237437"/>
            <a:ext cx="1898277" cy="8930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03F3E9D7-BF50-E4FB-9591-32B29114324E}"/>
              </a:ext>
            </a:extLst>
          </p:cNvPr>
          <p:cNvSpPr txBox="1"/>
          <p:nvPr/>
        </p:nvSpPr>
        <p:spPr>
          <a:xfrm>
            <a:off x="913377" y="1231698"/>
            <a:ext cx="79160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003399"/>
                </a:solidFill>
                <a:latin typeface="Lato "/>
              </a:rPr>
              <a:t>Investering in website en leden- en financiële administratie €15.1377 per 31 december 2024.</a:t>
            </a:r>
          </a:p>
          <a:p>
            <a:endParaRPr lang="nl-NL" sz="2400" dirty="0">
              <a:solidFill>
                <a:srgbClr val="003399"/>
              </a:solidFill>
              <a:latin typeface="Lato "/>
            </a:endParaRPr>
          </a:p>
          <a:p>
            <a:r>
              <a:rPr lang="nl-NL" sz="2400" dirty="0">
                <a:solidFill>
                  <a:srgbClr val="003399"/>
                </a:solidFill>
                <a:latin typeface="Lato "/>
              </a:rPr>
              <a:t>Tot en met 2029 afschrijvingskosten</a:t>
            </a:r>
          </a:p>
          <a:p>
            <a:endParaRPr lang="nl-NL" sz="2400" dirty="0">
              <a:solidFill>
                <a:srgbClr val="003399"/>
              </a:solidFill>
              <a:latin typeface="Lato "/>
            </a:endParaRPr>
          </a:p>
          <a:p>
            <a:r>
              <a:rPr lang="nl-NL" sz="2400" dirty="0">
                <a:solidFill>
                  <a:srgbClr val="003399"/>
                </a:solidFill>
                <a:latin typeface="Lato "/>
              </a:rPr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16C42E2-C728-2104-63D5-4038A3F03F00}"/>
              </a:ext>
            </a:extLst>
          </p:cNvPr>
          <p:cNvSpPr txBox="1"/>
          <p:nvPr/>
        </p:nvSpPr>
        <p:spPr>
          <a:xfrm>
            <a:off x="390391" y="6203506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</p:spTree>
    <p:extLst>
      <p:ext uri="{BB962C8B-B14F-4D97-AF65-F5344CB8AC3E}">
        <p14:creationId xmlns:p14="http://schemas.microsoft.com/office/powerpoint/2010/main" val="663414677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310439" y="198995"/>
            <a:ext cx="6734034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</a:br>
            <a:r>
              <a:rPr lang="nl-NL" sz="2400" dirty="0">
                <a:solidFill>
                  <a:srgbClr val="D15A3E"/>
                </a:solidFill>
                <a:latin typeface="Aleo" panose="020F0302020204030203" pitchFamily="34" charset="0"/>
              </a:rPr>
              <a:t>   Winst- en verliesrekening 2025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5" y="38699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A88783E6-DD6B-D0EB-00B3-3A2A006B13CD}"/>
              </a:ext>
            </a:extLst>
          </p:cNvPr>
          <p:cNvSpPr txBox="1"/>
          <p:nvPr/>
        </p:nvSpPr>
        <p:spPr>
          <a:xfrm>
            <a:off x="390391" y="6203506"/>
            <a:ext cx="1681871" cy="237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050" i="1" dirty="0">
                <a:solidFill>
                  <a:srgbClr val="D15A3E"/>
                </a:solidFill>
                <a:latin typeface="Aleo" panose="020F0502020204030203" pitchFamily="34" charset="0"/>
              </a:rPr>
              <a:t>VVM - ALV 6 maart 2026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731D24C-8BBF-AF41-4014-7AB2BB5B3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736" y="925286"/>
            <a:ext cx="5306295" cy="527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6217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Ppt0000021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amondGrid">
    <a:dk1>
      <a:srgbClr val="2D2E2D"/>
    </a:dk1>
    <a:lt1>
      <a:sysClr val="window" lastClr="FFFFFF"/>
    </a:lt1>
    <a:dk2>
      <a:srgbClr val="000000"/>
    </a:dk2>
    <a:lt2>
      <a:srgbClr val="EAEAEA"/>
    </a:lt2>
    <a:accent1>
      <a:srgbClr val="D15A3E"/>
    </a:accent1>
    <a:accent2>
      <a:srgbClr val="B2B2B2"/>
    </a:accent2>
    <a:accent3>
      <a:srgbClr val="4F91A1"/>
    </a:accent3>
    <a:accent4>
      <a:srgbClr val="F0BA34"/>
    </a:accent4>
    <a:accent5>
      <a:srgbClr val="AEB733"/>
    </a:accent5>
    <a:accent6>
      <a:srgbClr val="926397"/>
    </a:accent6>
    <a:hlink>
      <a:srgbClr val="4F91A1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5E7D1BE-6B80-4F23-84CC-448CFC687A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Diamantraster-presentatie (breedbeeld)</Template>
  <TotalTime>94</TotalTime>
  <Words>396</Words>
  <Application>Microsoft Office PowerPoint</Application>
  <PresentationFormat>Diavoorstelling (4:3)</PresentationFormat>
  <Paragraphs>86</Paragraphs>
  <Slides>14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Aleo</vt:lpstr>
      <vt:lpstr>Arial</vt:lpstr>
      <vt:lpstr>Lato</vt:lpstr>
      <vt:lpstr>Lato </vt:lpstr>
      <vt:lpstr>Ppt0000021</vt:lpstr>
      <vt:lpstr>PowerPoint-presentatie</vt:lpstr>
      <vt:lpstr>PowerPoint-presentatie</vt:lpstr>
      <vt:lpstr>Agenda ALV</vt:lpstr>
      <vt:lpstr>PowerPoint-presentatie</vt:lpstr>
      <vt:lpstr>PowerPoint-presentatie</vt:lpstr>
      <vt:lpstr>PowerPoint-presentatie</vt:lpstr>
      <vt:lpstr>    Belangrijkste conclusie over 2025</vt:lpstr>
      <vt:lpstr>    Investering eind 2025</vt:lpstr>
      <vt:lpstr>    Winst- en verliesrekening 2025</vt:lpstr>
      <vt:lpstr>    Balans 31-12-2026</vt:lpstr>
      <vt:lpstr> Kascommissie</vt:lpstr>
      <vt:lpstr>PowerPoint-presentatie</vt:lpstr>
      <vt:lpstr>PowerPoint-presentatie</vt:lpstr>
      <vt:lpstr>Dank voor  jullie bijdrage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 Drunen</dc:creator>
  <cp:keywords/>
  <cp:lastModifiedBy>Nol van Drunen</cp:lastModifiedBy>
  <cp:revision>2</cp:revision>
  <dcterms:created xsi:type="dcterms:W3CDTF">2015-12-07T09:06:26Z</dcterms:created>
  <dcterms:modified xsi:type="dcterms:W3CDTF">2026-03-06T10:37:35Z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